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4"/>
  </p:sldMasterIdLst>
  <p:notesMasterIdLst>
    <p:notesMasterId r:id="rId139"/>
  </p:notesMasterIdLst>
  <p:handoutMasterIdLst>
    <p:handoutMasterId r:id="rId140"/>
  </p:handoutMasterIdLst>
  <p:sldIdLst>
    <p:sldId id="361" r:id="rId5"/>
    <p:sldId id="263" r:id="rId6"/>
    <p:sldId id="433" r:id="rId7"/>
    <p:sldId id="261" r:id="rId8"/>
    <p:sldId id="266" r:id="rId9"/>
    <p:sldId id="268" r:id="rId10"/>
    <p:sldId id="267" r:id="rId11"/>
    <p:sldId id="269" r:id="rId12"/>
    <p:sldId id="340" r:id="rId13"/>
    <p:sldId id="341" r:id="rId14"/>
    <p:sldId id="342" r:id="rId15"/>
    <p:sldId id="343" r:id="rId16"/>
    <p:sldId id="313" r:id="rId17"/>
    <p:sldId id="270" r:id="rId18"/>
    <p:sldId id="271" r:id="rId19"/>
    <p:sldId id="273" r:id="rId20"/>
    <p:sldId id="274" r:id="rId21"/>
    <p:sldId id="276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277" r:id="rId33"/>
    <p:sldId id="279" r:id="rId34"/>
    <p:sldId id="278" r:id="rId35"/>
    <p:sldId id="280" r:id="rId36"/>
    <p:sldId id="325" r:id="rId37"/>
    <p:sldId id="281" r:id="rId38"/>
    <p:sldId id="282" r:id="rId39"/>
    <p:sldId id="326" r:id="rId40"/>
    <p:sldId id="327" r:id="rId41"/>
    <p:sldId id="328" r:id="rId42"/>
    <p:sldId id="329" r:id="rId43"/>
    <p:sldId id="330" r:id="rId44"/>
    <p:sldId id="435" r:id="rId45"/>
    <p:sldId id="283" r:id="rId46"/>
    <p:sldId id="331" r:id="rId47"/>
    <p:sldId id="434" r:id="rId48"/>
    <p:sldId id="333" r:id="rId49"/>
    <p:sldId id="334" r:id="rId50"/>
    <p:sldId id="335" r:id="rId51"/>
    <p:sldId id="336" r:id="rId52"/>
    <p:sldId id="338" r:id="rId53"/>
    <p:sldId id="339" r:id="rId54"/>
    <p:sldId id="285" r:id="rId55"/>
    <p:sldId id="344" r:id="rId56"/>
    <p:sldId id="345" r:id="rId57"/>
    <p:sldId id="421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287" r:id="rId67"/>
    <p:sldId id="354" r:id="rId68"/>
    <p:sldId id="355" r:id="rId69"/>
    <p:sldId id="356" r:id="rId70"/>
    <p:sldId id="357" r:id="rId71"/>
    <p:sldId id="293" r:id="rId72"/>
    <p:sldId id="358" r:id="rId73"/>
    <p:sldId id="359" r:id="rId74"/>
    <p:sldId id="360" r:id="rId75"/>
    <p:sldId id="428" r:id="rId76"/>
    <p:sldId id="362" r:id="rId77"/>
    <p:sldId id="363" r:id="rId78"/>
    <p:sldId id="364" r:id="rId79"/>
    <p:sldId id="420" r:id="rId80"/>
    <p:sldId id="365" r:id="rId81"/>
    <p:sldId id="366" r:id="rId82"/>
    <p:sldId id="368" r:id="rId83"/>
    <p:sldId id="289" r:id="rId84"/>
    <p:sldId id="369" r:id="rId85"/>
    <p:sldId id="370" r:id="rId86"/>
    <p:sldId id="371" r:id="rId87"/>
    <p:sldId id="372" r:id="rId88"/>
    <p:sldId id="373" r:id="rId89"/>
    <p:sldId id="374" r:id="rId90"/>
    <p:sldId id="375" r:id="rId91"/>
    <p:sldId id="294" r:id="rId92"/>
    <p:sldId id="394" r:id="rId93"/>
    <p:sldId id="395" r:id="rId94"/>
    <p:sldId id="396" r:id="rId95"/>
    <p:sldId id="397" r:id="rId96"/>
    <p:sldId id="387" r:id="rId97"/>
    <p:sldId id="388" r:id="rId98"/>
    <p:sldId id="389" r:id="rId99"/>
    <p:sldId id="392" r:id="rId100"/>
    <p:sldId id="296" r:id="rId101"/>
    <p:sldId id="297" r:id="rId102"/>
    <p:sldId id="436" r:id="rId103"/>
    <p:sldId id="299" r:id="rId104"/>
    <p:sldId id="398" r:id="rId105"/>
    <p:sldId id="399" r:id="rId106"/>
    <p:sldId id="400" r:id="rId107"/>
    <p:sldId id="401" r:id="rId108"/>
    <p:sldId id="304" r:id="rId109"/>
    <p:sldId id="300" r:id="rId110"/>
    <p:sldId id="301" r:id="rId111"/>
    <p:sldId id="306" r:id="rId112"/>
    <p:sldId id="307" r:id="rId113"/>
    <p:sldId id="308" r:id="rId114"/>
    <p:sldId id="310" r:id="rId115"/>
    <p:sldId id="403" r:id="rId116"/>
    <p:sldId id="404" r:id="rId117"/>
    <p:sldId id="405" r:id="rId118"/>
    <p:sldId id="406" r:id="rId119"/>
    <p:sldId id="432" r:id="rId120"/>
    <p:sldId id="422" r:id="rId121"/>
    <p:sldId id="407" r:id="rId122"/>
    <p:sldId id="429" r:id="rId123"/>
    <p:sldId id="409" r:id="rId124"/>
    <p:sldId id="424" r:id="rId125"/>
    <p:sldId id="410" r:id="rId126"/>
    <p:sldId id="425" r:id="rId127"/>
    <p:sldId id="376" r:id="rId128"/>
    <p:sldId id="426" r:id="rId129"/>
    <p:sldId id="377" r:id="rId130"/>
    <p:sldId id="383" r:id="rId131"/>
    <p:sldId id="311" r:id="rId132"/>
    <p:sldId id="411" r:id="rId133"/>
    <p:sldId id="412" r:id="rId134"/>
    <p:sldId id="431" r:id="rId135"/>
    <p:sldId id="416" r:id="rId136"/>
    <p:sldId id="418" r:id="rId137"/>
    <p:sldId id="427" r:id="rId138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4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ynn" initials="f" lastIdx="7" clrIdx="0"/>
  <p:cmAuthor id="7" name="USDOT_User" initials="U" lastIdx="7" clrIdx="7"/>
  <p:cmAuthor id="1" name="test" initials="t" lastIdx="3" clrIdx="1"/>
  <p:cmAuthor id="8" name="Simms, Marcia (FTA)" initials="S(" lastIdx="2" clrIdx="8">
    <p:extLst>
      <p:ext uri="{19B8F6BF-5375-455C-9EA6-DF929625EA0E}">
        <p15:presenceInfo xmlns:p15="http://schemas.microsoft.com/office/powerpoint/2012/main" userId="S::marcia.simms@ad.dot.gov::7b845034-58a9-42e7-bb83-20c392f787ec" providerId="AD"/>
      </p:ext>
    </p:extLst>
  </p:cmAuthor>
  <p:cmAuthor id="2" name="Key, Candace (FTA)" initials="KC(" lastIdx="20" clrIdx="2"/>
  <p:cmAuthor id="3" name="Liu, Jeremy CTR (FTA)" initials="LJC(" lastIdx="13" clrIdx="3"/>
  <p:cmAuthor id="4" name="M.Zolghadr" initials="MZ" lastIdx="8" clrIdx="4"/>
  <p:cmAuthor id="5" name="Adrianne_Malasky" initials="AM" lastIdx="1" clrIdx="5"/>
  <p:cmAuthor id="6" name="Dluger, Angela (FTA)" initials="DA(" lastIdx="3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BAD9"/>
    <a:srgbClr val="000000"/>
    <a:srgbClr val="395B74"/>
    <a:srgbClr val="00CC00"/>
    <a:srgbClr val="6B8BA2"/>
    <a:srgbClr val="55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8" autoAdjust="0"/>
    <p:restoredTop sz="93857" autoAdjust="0"/>
  </p:normalViewPr>
  <p:slideViewPr>
    <p:cSldViewPr snapToGrid="0" snapToObjects="1">
      <p:cViewPr varScale="1">
        <p:scale>
          <a:sx n="79" d="100"/>
          <a:sy n="79" d="100"/>
        </p:scale>
        <p:origin x="1675" y="67"/>
      </p:cViewPr>
      <p:guideLst>
        <p:guide orient="horz" pos="744"/>
        <p:guide pos="288"/>
      </p:guideLst>
    </p:cSldViewPr>
  </p:slideViewPr>
  <p:outlineViewPr>
    <p:cViewPr>
      <p:scale>
        <a:sx n="33" d="100"/>
        <a:sy n="33" d="100"/>
      </p:scale>
      <p:origin x="0" y="-364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718"/>
    </p:cViewPr>
  </p:sorterViewPr>
  <p:notesViewPr>
    <p:cSldViewPr snapToGrid="0" snapToObjects="1">
      <p:cViewPr>
        <p:scale>
          <a:sx n="100" d="100"/>
          <a:sy n="100" d="100"/>
        </p:scale>
        <p:origin x="1584" y="-26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handoutMaster" Target="handoutMasters/handoutMaster1.xml"/><Relationship Id="rId14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viewProps" Target="viewProps.xml"/><Relationship Id="rId14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ms, Marcia (FTA)" userId="S::marcia.simms@ad.dot.gov::7b845034-58a9-42e7-bb83-20c392f787ec" providerId="AD" clId="Web-{51A80828-4B56-47D2-B4CC-BA7F22CDDC0E}"/>
    <pc:docChg chg="modSld sldOrd">
      <pc:chgData name="Simms, Marcia (FTA)" userId="S::marcia.simms@ad.dot.gov::7b845034-58a9-42e7-bb83-20c392f787ec" providerId="AD" clId="Web-{51A80828-4B56-47D2-B4CC-BA7F22CDDC0E}" dt="2021-03-29T18:11:48.160" v="287" actId="20577"/>
      <pc:docMkLst>
        <pc:docMk/>
      </pc:docMkLst>
      <pc:sldChg chg="modSp">
        <pc:chgData name="Simms, Marcia (FTA)" userId="S::marcia.simms@ad.dot.gov::7b845034-58a9-42e7-bb83-20c392f787ec" providerId="AD" clId="Web-{51A80828-4B56-47D2-B4CC-BA7F22CDDC0E}" dt="2021-03-29T18:11:48.160" v="287" actId="20577"/>
        <pc:sldMkLst>
          <pc:docMk/>
          <pc:sldMk cId="2924342199" sldId="267"/>
        </pc:sldMkLst>
        <pc:spChg chg="mod">
          <ac:chgData name="Simms, Marcia (FTA)" userId="S::marcia.simms@ad.dot.gov::7b845034-58a9-42e7-bb83-20c392f787ec" providerId="AD" clId="Web-{51A80828-4B56-47D2-B4CC-BA7F22CDDC0E}" dt="2021-03-29T18:11:48.160" v="287" actId="20577"/>
          <ac:spMkLst>
            <pc:docMk/>
            <pc:sldMk cId="2924342199" sldId="267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11:30.925" v="284" actId="20577"/>
        <pc:sldMkLst>
          <pc:docMk/>
          <pc:sldMk cId="1062273197" sldId="268"/>
        </pc:sldMkLst>
        <pc:spChg chg="mod">
          <ac:chgData name="Simms, Marcia (FTA)" userId="S::marcia.simms@ad.dot.gov::7b845034-58a9-42e7-bb83-20c392f787ec" providerId="AD" clId="Web-{51A80828-4B56-47D2-B4CC-BA7F22CDDC0E}" dt="2021-03-29T18:11:30.925" v="284" actId="20577"/>
          <ac:spMkLst>
            <pc:docMk/>
            <pc:sldMk cId="1062273197" sldId="268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16:50.977" v="30" actId="20577"/>
        <pc:sldMkLst>
          <pc:docMk/>
          <pc:sldMk cId="3274965177" sldId="277"/>
        </pc:sldMkLst>
        <pc:spChg chg="mod">
          <ac:chgData name="Simms, Marcia (FTA)" userId="S::marcia.simms@ad.dot.gov::7b845034-58a9-42e7-bb83-20c392f787ec" providerId="AD" clId="Web-{51A80828-4B56-47D2-B4CC-BA7F22CDDC0E}" dt="2021-03-29T14:16:50.977" v="30" actId="20577"/>
          <ac:spMkLst>
            <pc:docMk/>
            <pc:sldMk cId="3274965177" sldId="277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0:23.134" v="65" actId="20577"/>
        <pc:sldMkLst>
          <pc:docMk/>
          <pc:sldMk cId="2738699236" sldId="278"/>
        </pc:sldMkLst>
        <pc:spChg chg="mod">
          <ac:chgData name="Simms, Marcia (FTA)" userId="S::marcia.simms@ad.dot.gov::7b845034-58a9-42e7-bb83-20c392f787ec" providerId="AD" clId="Web-{51A80828-4B56-47D2-B4CC-BA7F22CDDC0E}" dt="2021-03-29T14:20:23.134" v="65" actId="20577"/>
          <ac:spMkLst>
            <pc:docMk/>
            <pc:sldMk cId="2738699236" sldId="278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19:46.681" v="59" actId="20577"/>
        <pc:sldMkLst>
          <pc:docMk/>
          <pc:sldMk cId="3193344613" sldId="279"/>
        </pc:sldMkLst>
        <pc:spChg chg="mod">
          <ac:chgData name="Simms, Marcia (FTA)" userId="S::marcia.simms@ad.dot.gov::7b845034-58a9-42e7-bb83-20c392f787ec" providerId="AD" clId="Web-{51A80828-4B56-47D2-B4CC-BA7F22CDDC0E}" dt="2021-03-29T14:19:46.681" v="59" actId="20577"/>
          <ac:spMkLst>
            <pc:docMk/>
            <pc:sldMk cId="3193344613" sldId="27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1:25.494" v="73" actId="20577"/>
        <pc:sldMkLst>
          <pc:docMk/>
          <pc:sldMk cId="598280710" sldId="280"/>
        </pc:sldMkLst>
        <pc:spChg chg="mod">
          <ac:chgData name="Simms, Marcia (FTA)" userId="S::marcia.simms@ad.dot.gov::7b845034-58a9-42e7-bb83-20c392f787ec" providerId="AD" clId="Web-{51A80828-4B56-47D2-B4CC-BA7F22CDDC0E}" dt="2021-03-29T14:21:25.494" v="73" actId="20577"/>
          <ac:spMkLst>
            <pc:docMk/>
            <pc:sldMk cId="598280710" sldId="280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3:38.478" v="78" actId="20577"/>
        <pc:sldMkLst>
          <pc:docMk/>
          <pc:sldMk cId="3876156929" sldId="281"/>
        </pc:sldMkLst>
        <pc:spChg chg="mod">
          <ac:chgData name="Simms, Marcia (FTA)" userId="S::marcia.simms@ad.dot.gov::7b845034-58a9-42e7-bb83-20c392f787ec" providerId="AD" clId="Web-{51A80828-4B56-47D2-B4CC-BA7F22CDDC0E}" dt="2021-03-29T14:23:38.478" v="78" actId="20577"/>
          <ac:spMkLst>
            <pc:docMk/>
            <pc:sldMk cId="3876156929" sldId="281"/>
            <ac:spMk id="7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8:04.765" v="126" actId="1076"/>
        <pc:sldMkLst>
          <pc:docMk/>
          <pc:sldMk cId="694134789" sldId="285"/>
        </pc:sldMkLst>
        <pc:spChg chg="mod">
          <ac:chgData name="Simms, Marcia (FTA)" userId="S::marcia.simms@ad.dot.gov::7b845034-58a9-42e7-bb83-20c392f787ec" providerId="AD" clId="Web-{51A80828-4B56-47D2-B4CC-BA7F22CDDC0E}" dt="2021-03-29T14:47:48.718" v="123" actId="1076"/>
          <ac:spMkLst>
            <pc:docMk/>
            <pc:sldMk cId="694134789" sldId="285"/>
            <ac:spMk id="2" creationId="{ED5D2323-52F4-9649-B1A6-81A54AD61A8B}"/>
          </ac:spMkLst>
        </pc:spChg>
        <pc:spChg chg="mod">
          <ac:chgData name="Simms, Marcia (FTA)" userId="S::marcia.simms@ad.dot.gov::7b845034-58a9-42e7-bb83-20c392f787ec" providerId="AD" clId="Web-{51A80828-4B56-47D2-B4CC-BA7F22CDDC0E}" dt="2021-03-29T14:48:01.124" v="125" actId="14100"/>
          <ac:spMkLst>
            <pc:docMk/>
            <pc:sldMk cId="694134789" sldId="285"/>
            <ac:spMk id="13" creationId="{00000000-0000-0000-0000-000000000000}"/>
          </ac:spMkLst>
        </pc:spChg>
        <pc:picChg chg="mod">
          <ac:chgData name="Simms, Marcia (FTA)" userId="S::marcia.simms@ad.dot.gov::7b845034-58a9-42e7-bb83-20c392f787ec" providerId="AD" clId="Web-{51A80828-4B56-47D2-B4CC-BA7F22CDDC0E}" dt="2021-03-29T14:48:04.765" v="126" actId="1076"/>
          <ac:picMkLst>
            <pc:docMk/>
            <pc:sldMk cId="694134789" sldId="285"/>
            <ac:picMk id="2050" creationId="{8BD4B2FD-511A-43A6-8F9C-6CAE69367AB7}"/>
          </ac:picMkLst>
        </pc:picChg>
      </pc:sldChg>
      <pc:sldChg chg="modSp">
        <pc:chgData name="Simms, Marcia (FTA)" userId="S::marcia.simms@ad.dot.gov::7b845034-58a9-42e7-bb83-20c392f787ec" providerId="AD" clId="Web-{51A80828-4B56-47D2-B4CC-BA7F22CDDC0E}" dt="2021-03-29T15:12:31.754" v="173" actId="1076"/>
        <pc:sldMkLst>
          <pc:docMk/>
          <pc:sldMk cId="3009159871" sldId="287"/>
        </pc:sldMkLst>
        <pc:spChg chg="mod">
          <ac:chgData name="Simms, Marcia (FTA)" userId="S::marcia.simms@ad.dot.gov::7b845034-58a9-42e7-bb83-20c392f787ec" providerId="AD" clId="Web-{51A80828-4B56-47D2-B4CC-BA7F22CDDC0E}" dt="2021-03-29T15:12:25.738" v="172" actId="1076"/>
          <ac:spMkLst>
            <pc:docMk/>
            <pc:sldMk cId="3009159871" sldId="287"/>
            <ac:spMk id="2" creationId="{ED5D2323-52F4-9649-B1A6-81A54AD61A8B}"/>
          </ac:spMkLst>
        </pc:spChg>
        <pc:spChg chg="mod">
          <ac:chgData name="Simms, Marcia (FTA)" userId="S::marcia.simms@ad.dot.gov::7b845034-58a9-42e7-bb83-20c392f787ec" providerId="AD" clId="Web-{51A80828-4B56-47D2-B4CC-BA7F22CDDC0E}" dt="2021-03-29T15:12:31.754" v="173" actId="1076"/>
          <ac:spMkLst>
            <pc:docMk/>
            <pc:sldMk cId="3009159871" sldId="287"/>
            <ac:spMk id="9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41:45.507" v="201" actId="20577"/>
        <pc:sldMkLst>
          <pc:docMk/>
          <pc:sldMk cId="1322313858" sldId="293"/>
        </pc:sldMkLst>
        <pc:spChg chg="mod">
          <ac:chgData name="Simms, Marcia (FTA)" userId="S::marcia.simms@ad.dot.gov::7b845034-58a9-42e7-bb83-20c392f787ec" providerId="AD" clId="Web-{51A80828-4B56-47D2-B4CC-BA7F22CDDC0E}" dt="2021-03-29T17:41:45.507" v="201" actId="20577"/>
          <ac:spMkLst>
            <pc:docMk/>
            <pc:sldMk cId="1322313858" sldId="293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0:49.712" v="253" actId="20577"/>
        <pc:sldMkLst>
          <pc:docMk/>
          <pc:sldMk cId="4129099468" sldId="297"/>
        </pc:sldMkLst>
        <pc:spChg chg="mod">
          <ac:chgData name="Simms, Marcia (FTA)" userId="S::marcia.simms@ad.dot.gov::7b845034-58a9-42e7-bb83-20c392f787ec" providerId="AD" clId="Web-{51A80828-4B56-47D2-B4CC-BA7F22CDDC0E}" dt="2021-03-29T18:00:49.712" v="253" actId="20577"/>
          <ac:spMkLst>
            <pc:docMk/>
            <pc:sldMk cId="4129099468" sldId="297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1:52.619" v="258" actId="20577"/>
        <pc:sldMkLst>
          <pc:docMk/>
          <pc:sldMk cId="3127436381" sldId="304"/>
        </pc:sldMkLst>
        <pc:spChg chg="mod">
          <ac:chgData name="Simms, Marcia (FTA)" userId="S::marcia.simms@ad.dot.gov::7b845034-58a9-42e7-bb83-20c392f787ec" providerId="AD" clId="Web-{51A80828-4B56-47D2-B4CC-BA7F22CDDC0E}" dt="2021-03-29T18:01:52.619" v="258" actId="20577"/>
          <ac:spMkLst>
            <pc:docMk/>
            <pc:sldMk cId="3127436381" sldId="30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5:57.092" v="262" actId="20577"/>
        <pc:sldMkLst>
          <pc:docMk/>
          <pc:sldMk cId="1613603976" sldId="306"/>
        </pc:sldMkLst>
        <pc:spChg chg="mod">
          <ac:chgData name="Simms, Marcia (FTA)" userId="S::marcia.simms@ad.dot.gov::7b845034-58a9-42e7-bb83-20c392f787ec" providerId="AD" clId="Web-{51A80828-4B56-47D2-B4CC-BA7F22CDDC0E}" dt="2021-03-29T18:05:57.092" v="262" actId="20577"/>
          <ac:spMkLst>
            <pc:docMk/>
            <pc:sldMk cId="1613603976" sldId="306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6:35.561" v="265" actId="20577"/>
        <pc:sldMkLst>
          <pc:docMk/>
          <pc:sldMk cId="326722177" sldId="310"/>
        </pc:sldMkLst>
        <pc:spChg chg="mod">
          <ac:chgData name="Simms, Marcia (FTA)" userId="S::marcia.simms@ad.dot.gov::7b845034-58a9-42e7-bb83-20c392f787ec" providerId="AD" clId="Web-{51A80828-4B56-47D2-B4CC-BA7F22CDDC0E}" dt="2021-03-29T18:06:35.561" v="265" actId="20577"/>
          <ac:spMkLst>
            <pc:docMk/>
            <pc:sldMk cId="326722177" sldId="310"/>
            <ac:spMk id="5" creationId="{1CAF72CE-633A-4A9C-A53E-DD0E75DDF456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2:57:43.113" v="1" actId="20577"/>
        <pc:sldMkLst>
          <pc:docMk/>
          <pc:sldMk cId="3834760032" sldId="314"/>
        </pc:sldMkLst>
        <pc:spChg chg="mod">
          <ac:chgData name="Simms, Marcia (FTA)" userId="S::marcia.simms@ad.dot.gov::7b845034-58a9-42e7-bb83-20c392f787ec" providerId="AD" clId="Web-{51A80828-4B56-47D2-B4CC-BA7F22CDDC0E}" dt="2021-03-29T12:57:43.113" v="1" actId="20577"/>
          <ac:spMkLst>
            <pc:docMk/>
            <pc:sldMk cId="3834760032" sldId="314"/>
            <ac:spMk id="2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2:58:35.270" v="2" actId="20577"/>
        <pc:sldMkLst>
          <pc:docMk/>
          <pc:sldMk cId="4070445174" sldId="315"/>
        </pc:sldMkLst>
        <pc:spChg chg="mod">
          <ac:chgData name="Simms, Marcia (FTA)" userId="S::marcia.simms@ad.dot.gov::7b845034-58a9-42e7-bb83-20c392f787ec" providerId="AD" clId="Web-{51A80828-4B56-47D2-B4CC-BA7F22CDDC0E}" dt="2021-03-29T12:58:35.270" v="2" actId="20577"/>
          <ac:spMkLst>
            <pc:docMk/>
            <pc:sldMk cId="4070445174" sldId="315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2:58:47.692" v="4" actId="20577"/>
        <pc:sldMkLst>
          <pc:docMk/>
          <pc:sldMk cId="4107379558" sldId="316"/>
        </pc:sldMkLst>
        <pc:spChg chg="mod">
          <ac:chgData name="Simms, Marcia (FTA)" userId="S::marcia.simms@ad.dot.gov::7b845034-58a9-42e7-bb83-20c392f787ec" providerId="AD" clId="Web-{51A80828-4B56-47D2-B4CC-BA7F22CDDC0E}" dt="2021-03-29T12:58:47.692" v="4" actId="20577"/>
          <ac:spMkLst>
            <pc:docMk/>
            <pc:sldMk cId="4107379558" sldId="316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2:59:36.161" v="7" actId="20577"/>
        <pc:sldMkLst>
          <pc:docMk/>
          <pc:sldMk cId="710701873" sldId="317"/>
        </pc:sldMkLst>
        <pc:spChg chg="mod">
          <ac:chgData name="Simms, Marcia (FTA)" userId="S::marcia.simms@ad.dot.gov::7b845034-58a9-42e7-bb83-20c392f787ec" providerId="AD" clId="Web-{51A80828-4B56-47D2-B4CC-BA7F22CDDC0E}" dt="2021-03-29T12:59:36.161" v="7" actId="20577"/>
          <ac:spMkLst>
            <pc:docMk/>
            <pc:sldMk cId="710701873" sldId="317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3:24:43.317" v="10" actId="20577"/>
        <pc:sldMkLst>
          <pc:docMk/>
          <pc:sldMk cId="1600392726" sldId="318"/>
        </pc:sldMkLst>
        <pc:spChg chg="mod">
          <ac:chgData name="Simms, Marcia (FTA)" userId="S::marcia.simms@ad.dot.gov::7b845034-58a9-42e7-bb83-20c392f787ec" providerId="AD" clId="Web-{51A80828-4B56-47D2-B4CC-BA7F22CDDC0E}" dt="2021-03-29T13:24:43.317" v="10" actId="20577"/>
          <ac:spMkLst>
            <pc:docMk/>
            <pc:sldMk cId="1600392726" sldId="318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3:27:19.634" v="12" actId="20577"/>
        <pc:sldMkLst>
          <pc:docMk/>
          <pc:sldMk cId="1954926808" sldId="319"/>
        </pc:sldMkLst>
        <pc:spChg chg="mod">
          <ac:chgData name="Simms, Marcia (FTA)" userId="S::marcia.simms@ad.dot.gov::7b845034-58a9-42e7-bb83-20c392f787ec" providerId="AD" clId="Web-{51A80828-4B56-47D2-B4CC-BA7F22CDDC0E}" dt="2021-03-29T13:27:19.634" v="12" actId="20577"/>
          <ac:spMkLst>
            <pc:docMk/>
            <pc:sldMk cId="1954926808" sldId="31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11:54.929" v="21" actId="20577"/>
        <pc:sldMkLst>
          <pc:docMk/>
          <pc:sldMk cId="2207153293" sldId="321"/>
        </pc:sldMkLst>
        <pc:spChg chg="mod">
          <ac:chgData name="Simms, Marcia (FTA)" userId="S::marcia.simms@ad.dot.gov::7b845034-58a9-42e7-bb83-20c392f787ec" providerId="AD" clId="Web-{51A80828-4B56-47D2-B4CC-BA7F22CDDC0E}" dt="2021-03-29T14:11:54.929" v="21" actId="20577"/>
          <ac:spMkLst>
            <pc:docMk/>
            <pc:sldMk cId="2207153293" sldId="321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11:37.195" v="18" actId="20577"/>
        <pc:sldMkLst>
          <pc:docMk/>
          <pc:sldMk cId="799603635" sldId="322"/>
        </pc:sldMkLst>
        <pc:spChg chg="mod">
          <ac:chgData name="Simms, Marcia (FTA)" userId="S::marcia.simms@ad.dot.gov::7b845034-58a9-42e7-bb83-20c392f787ec" providerId="AD" clId="Web-{51A80828-4B56-47D2-B4CC-BA7F22CDDC0E}" dt="2021-03-29T14:11:37.195" v="18" actId="20577"/>
          <ac:spMkLst>
            <pc:docMk/>
            <pc:sldMk cId="799603635" sldId="322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16:04.414" v="25" actId="20577"/>
        <pc:sldMkLst>
          <pc:docMk/>
          <pc:sldMk cId="4168134047" sldId="323"/>
        </pc:sldMkLst>
        <pc:spChg chg="mod">
          <ac:chgData name="Simms, Marcia (FTA)" userId="S::marcia.simms@ad.dot.gov::7b845034-58a9-42e7-bb83-20c392f787ec" providerId="AD" clId="Web-{51A80828-4B56-47D2-B4CC-BA7F22CDDC0E}" dt="2021-03-29T14:16:04.414" v="25" actId="20577"/>
          <ac:spMkLst>
            <pc:docMk/>
            <pc:sldMk cId="4168134047" sldId="323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3:13.541" v="77" actId="20577"/>
        <pc:sldMkLst>
          <pc:docMk/>
          <pc:sldMk cId="2802449592" sldId="325"/>
        </pc:sldMkLst>
        <pc:spChg chg="mod">
          <ac:chgData name="Simms, Marcia (FTA)" userId="S::marcia.simms@ad.dot.gov::7b845034-58a9-42e7-bb83-20c392f787ec" providerId="AD" clId="Web-{51A80828-4B56-47D2-B4CC-BA7F22CDDC0E}" dt="2021-03-29T14:23:13.541" v="77" actId="20577"/>
          <ac:spMkLst>
            <pc:docMk/>
            <pc:sldMk cId="2802449592" sldId="325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4:04.979" v="79" actId="20577"/>
        <pc:sldMkLst>
          <pc:docMk/>
          <pc:sldMk cId="260843808" sldId="326"/>
        </pc:sldMkLst>
        <pc:spChg chg="mod">
          <ac:chgData name="Simms, Marcia (FTA)" userId="S::marcia.simms@ad.dot.gov::7b845034-58a9-42e7-bb83-20c392f787ec" providerId="AD" clId="Web-{51A80828-4B56-47D2-B4CC-BA7F22CDDC0E}" dt="2021-03-29T14:24:04.979" v="79" actId="20577"/>
          <ac:spMkLst>
            <pc:docMk/>
            <pc:sldMk cId="260843808" sldId="326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4:54.901" v="82" actId="20577"/>
        <pc:sldMkLst>
          <pc:docMk/>
          <pc:sldMk cId="2113163888" sldId="328"/>
        </pc:sldMkLst>
        <pc:spChg chg="mod">
          <ac:chgData name="Simms, Marcia (FTA)" userId="S::marcia.simms@ad.dot.gov::7b845034-58a9-42e7-bb83-20c392f787ec" providerId="AD" clId="Web-{51A80828-4B56-47D2-B4CC-BA7F22CDDC0E}" dt="2021-03-29T14:24:54.901" v="82" actId="20577"/>
          <ac:spMkLst>
            <pc:docMk/>
            <pc:sldMk cId="2113163888" sldId="328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5:13.526" v="86" actId="20577"/>
        <pc:sldMkLst>
          <pc:docMk/>
          <pc:sldMk cId="3490296220" sldId="329"/>
        </pc:sldMkLst>
        <pc:spChg chg="mod">
          <ac:chgData name="Simms, Marcia (FTA)" userId="S::marcia.simms@ad.dot.gov::7b845034-58a9-42e7-bb83-20c392f787ec" providerId="AD" clId="Web-{51A80828-4B56-47D2-B4CC-BA7F22CDDC0E}" dt="2021-03-29T14:25:13.526" v="86" actId="20577"/>
          <ac:spMkLst>
            <pc:docMk/>
            <pc:sldMk cId="3490296220" sldId="32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6:19.354" v="90" actId="20577"/>
        <pc:sldMkLst>
          <pc:docMk/>
          <pc:sldMk cId="1876726842" sldId="330"/>
        </pc:sldMkLst>
        <pc:spChg chg="mod">
          <ac:chgData name="Simms, Marcia (FTA)" userId="S::marcia.simms@ad.dot.gov::7b845034-58a9-42e7-bb83-20c392f787ec" providerId="AD" clId="Web-{51A80828-4B56-47D2-B4CC-BA7F22CDDC0E}" dt="2021-03-29T14:26:19.354" v="90" actId="20577"/>
          <ac:spMkLst>
            <pc:docMk/>
            <pc:sldMk cId="1876726842" sldId="330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7:04.792" v="98" actId="20577"/>
        <pc:sldMkLst>
          <pc:docMk/>
          <pc:sldMk cId="404004567" sldId="331"/>
        </pc:sldMkLst>
        <pc:spChg chg="mod">
          <ac:chgData name="Simms, Marcia (FTA)" userId="S::marcia.simms@ad.dot.gov::7b845034-58a9-42e7-bb83-20c392f787ec" providerId="AD" clId="Web-{51A80828-4B56-47D2-B4CC-BA7F22CDDC0E}" dt="2021-03-29T14:27:04.792" v="98" actId="20577"/>
          <ac:spMkLst>
            <pc:docMk/>
            <pc:sldMk cId="404004567" sldId="331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0:36.091" v="101" actId="20577"/>
        <pc:sldMkLst>
          <pc:docMk/>
          <pc:sldMk cId="2451304533" sldId="333"/>
        </pc:sldMkLst>
        <pc:spChg chg="mod">
          <ac:chgData name="Simms, Marcia (FTA)" userId="S::marcia.simms@ad.dot.gov::7b845034-58a9-42e7-bb83-20c392f787ec" providerId="AD" clId="Web-{51A80828-4B56-47D2-B4CC-BA7F22CDDC0E}" dt="2021-03-29T14:40:36.091" v="101" actId="20577"/>
          <ac:spMkLst>
            <pc:docMk/>
            <pc:sldMk cId="2451304533" sldId="333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1:12.154" v="105" actId="20577"/>
        <pc:sldMkLst>
          <pc:docMk/>
          <pc:sldMk cId="1777457167" sldId="334"/>
        </pc:sldMkLst>
        <pc:spChg chg="mod">
          <ac:chgData name="Simms, Marcia (FTA)" userId="S::marcia.simms@ad.dot.gov::7b845034-58a9-42e7-bb83-20c392f787ec" providerId="AD" clId="Web-{51A80828-4B56-47D2-B4CC-BA7F22CDDC0E}" dt="2021-03-29T14:41:12.154" v="105" actId="20577"/>
          <ac:spMkLst>
            <pc:docMk/>
            <pc:sldMk cId="1777457167" sldId="33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5:16.655" v="110" actId="20577"/>
        <pc:sldMkLst>
          <pc:docMk/>
          <pc:sldMk cId="2431791185" sldId="335"/>
        </pc:sldMkLst>
        <pc:spChg chg="mod">
          <ac:chgData name="Simms, Marcia (FTA)" userId="S::marcia.simms@ad.dot.gov::7b845034-58a9-42e7-bb83-20c392f787ec" providerId="AD" clId="Web-{51A80828-4B56-47D2-B4CC-BA7F22CDDC0E}" dt="2021-03-29T14:45:16.655" v="110" actId="20577"/>
          <ac:spMkLst>
            <pc:docMk/>
            <pc:sldMk cId="2431791185" sldId="335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5:34.452" v="112" actId="20577"/>
        <pc:sldMkLst>
          <pc:docMk/>
          <pc:sldMk cId="3515793954" sldId="336"/>
        </pc:sldMkLst>
        <pc:spChg chg="mod">
          <ac:chgData name="Simms, Marcia (FTA)" userId="S::marcia.simms@ad.dot.gov::7b845034-58a9-42e7-bb83-20c392f787ec" providerId="AD" clId="Web-{51A80828-4B56-47D2-B4CC-BA7F22CDDC0E}" dt="2021-03-29T14:45:34.452" v="112" actId="20577"/>
          <ac:spMkLst>
            <pc:docMk/>
            <pc:sldMk cId="3515793954" sldId="336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5:56.389" v="116" actId="20577"/>
        <pc:sldMkLst>
          <pc:docMk/>
          <pc:sldMk cId="3359377160" sldId="338"/>
        </pc:sldMkLst>
        <pc:spChg chg="mod">
          <ac:chgData name="Simms, Marcia (FTA)" userId="S::marcia.simms@ad.dot.gov::7b845034-58a9-42e7-bb83-20c392f787ec" providerId="AD" clId="Web-{51A80828-4B56-47D2-B4CC-BA7F22CDDC0E}" dt="2021-03-29T14:45:56.389" v="116" actId="20577"/>
          <ac:spMkLst>
            <pc:docMk/>
            <pc:sldMk cId="3359377160" sldId="338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6:27.827" v="121" actId="20577"/>
        <pc:sldMkLst>
          <pc:docMk/>
          <pc:sldMk cId="3888139994" sldId="339"/>
        </pc:sldMkLst>
        <pc:spChg chg="mod">
          <ac:chgData name="Simms, Marcia (FTA)" userId="S::marcia.simms@ad.dot.gov::7b845034-58a9-42e7-bb83-20c392f787ec" providerId="AD" clId="Web-{51A80828-4B56-47D2-B4CC-BA7F22CDDC0E}" dt="2021-03-29T14:46:27.827" v="121" actId="20577"/>
          <ac:spMkLst>
            <pc:docMk/>
            <pc:sldMk cId="3888139994" sldId="33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9:00.624" v="133" actId="20577"/>
        <pc:sldMkLst>
          <pc:docMk/>
          <pc:sldMk cId="1617966215" sldId="344"/>
        </pc:sldMkLst>
        <pc:spChg chg="mod">
          <ac:chgData name="Simms, Marcia (FTA)" userId="S::marcia.simms@ad.dot.gov::7b845034-58a9-42e7-bb83-20c392f787ec" providerId="AD" clId="Web-{51A80828-4B56-47D2-B4CC-BA7F22CDDC0E}" dt="2021-03-29T14:49:00.624" v="133" actId="20577"/>
          <ac:spMkLst>
            <pc:docMk/>
            <pc:sldMk cId="1617966215" sldId="34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9:14.562" v="135" actId="20577"/>
        <pc:sldMkLst>
          <pc:docMk/>
          <pc:sldMk cId="229635812" sldId="345"/>
        </pc:sldMkLst>
        <pc:spChg chg="mod">
          <ac:chgData name="Simms, Marcia (FTA)" userId="S::marcia.simms@ad.dot.gov::7b845034-58a9-42e7-bb83-20c392f787ec" providerId="AD" clId="Web-{51A80828-4B56-47D2-B4CC-BA7F22CDDC0E}" dt="2021-03-29T14:49:14.562" v="135" actId="20577"/>
          <ac:spMkLst>
            <pc:docMk/>
            <pc:sldMk cId="229635812" sldId="345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50:13.296" v="142" actId="20577"/>
        <pc:sldMkLst>
          <pc:docMk/>
          <pc:sldMk cId="1110105193" sldId="346"/>
        </pc:sldMkLst>
        <pc:spChg chg="mod">
          <ac:chgData name="Simms, Marcia (FTA)" userId="S::marcia.simms@ad.dot.gov::7b845034-58a9-42e7-bb83-20c392f787ec" providerId="AD" clId="Web-{51A80828-4B56-47D2-B4CC-BA7F22CDDC0E}" dt="2021-03-29T14:50:13.296" v="142" actId="20577"/>
          <ac:spMkLst>
            <pc:docMk/>
            <pc:sldMk cId="1110105193" sldId="346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51:08.484" v="146" actId="20577"/>
        <pc:sldMkLst>
          <pc:docMk/>
          <pc:sldMk cId="3244097819" sldId="348"/>
        </pc:sldMkLst>
        <pc:spChg chg="mod">
          <ac:chgData name="Simms, Marcia (FTA)" userId="S::marcia.simms@ad.dot.gov::7b845034-58a9-42e7-bb83-20c392f787ec" providerId="AD" clId="Web-{51A80828-4B56-47D2-B4CC-BA7F22CDDC0E}" dt="2021-03-29T14:51:08.484" v="146" actId="20577"/>
          <ac:spMkLst>
            <pc:docMk/>
            <pc:sldMk cId="3244097819" sldId="348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5:04:03.393" v="157" actId="20577"/>
        <pc:sldMkLst>
          <pc:docMk/>
          <pc:sldMk cId="3142900639" sldId="349"/>
        </pc:sldMkLst>
        <pc:spChg chg="mod">
          <ac:chgData name="Simms, Marcia (FTA)" userId="S::marcia.simms@ad.dot.gov::7b845034-58a9-42e7-bb83-20c392f787ec" providerId="AD" clId="Web-{51A80828-4B56-47D2-B4CC-BA7F22CDDC0E}" dt="2021-03-29T15:04:03.393" v="157" actId="20577"/>
          <ac:spMkLst>
            <pc:docMk/>
            <pc:sldMk cId="3142900639" sldId="34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5:09:37.331" v="163" actId="20577"/>
        <pc:sldMkLst>
          <pc:docMk/>
          <pc:sldMk cId="590904522" sldId="351"/>
        </pc:sldMkLst>
        <pc:spChg chg="mod">
          <ac:chgData name="Simms, Marcia (FTA)" userId="S::marcia.simms@ad.dot.gov::7b845034-58a9-42e7-bb83-20c392f787ec" providerId="AD" clId="Web-{51A80828-4B56-47D2-B4CC-BA7F22CDDC0E}" dt="2021-03-29T15:09:37.331" v="163" actId="20577"/>
          <ac:spMkLst>
            <pc:docMk/>
            <pc:sldMk cId="590904522" sldId="351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5:09:48.628" v="165" actId="20577"/>
        <pc:sldMkLst>
          <pc:docMk/>
          <pc:sldMk cId="2314420605" sldId="352"/>
        </pc:sldMkLst>
        <pc:spChg chg="mod">
          <ac:chgData name="Simms, Marcia (FTA)" userId="S::marcia.simms@ad.dot.gov::7b845034-58a9-42e7-bb83-20c392f787ec" providerId="AD" clId="Web-{51A80828-4B56-47D2-B4CC-BA7F22CDDC0E}" dt="2021-03-29T15:09:48.628" v="165" actId="20577"/>
          <ac:spMkLst>
            <pc:docMk/>
            <pc:sldMk cId="2314420605" sldId="352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5:11:44.676" v="171" actId="20577"/>
        <pc:sldMkLst>
          <pc:docMk/>
          <pc:sldMk cId="2327285375" sldId="353"/>
        </pc:sldMkLst>
        <pc:spChg chg="mod">
          <ac:chgData name="Simms, Marcia (FTA)" userId="S::marcia.simms@ad.dot.gov::7b845034-58a9-42e7-bb83-20c392f787ec" providerId="AD" clId="Web-{51A80828-4B56-47D2-B4CC-BA7F22CDDC0E}" dt="2021-03-29T15:11:44.676" v="171" actId="20577"/>
          <ac:spMkLst>
            <pc:docMk/>
            <pc:sldMk cId="2327285375" sldId="353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5:18:22.068" v="186" actId="20577"/>
        <pc:sldMkLst>
          <pc:docMk/>
          <pc:sldMk cId="61323427" sldId="354"/>
        </pc:sldMkLst>
        <pc:spChg chg="mod">
          <ac:chgData name="Simms, Marcia (FTA)" userId="S::marcia.simms@ad.dot.gov::7b845034-58a9-42e7-bb83-20c392f787ec" providerId="AD" clId="Web-{51A80828-4B56-47D2-B4CC-BA7F22CDDC0E}" dt="2021-03-29T15:18:22.068" v="186" actId="20577"/>
          <ac:spMkLst>
            <pc:docMk/>
            <pc:sldMk cId="61323427" sldId="35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5:18:51.161" v="188" actId="20577"/>
        <pc:sldMkLst>
          <pc:docMk/>
          <pc:sldMk cId="2233920449" sldId="355"/>
        </pc:sldMkLst>
        <pc:spChg chg="mod">
          <ac:chgData name="Simms, Marcia (FTA)" userId="S::marcia.simms@ad.dot.gov::7b845034-58a9-42e7-bb83-20c392f787ec" providerId="AD" clId="Web-{51A80828-4B56-47D2-B4CC-BA7F22CDDC0E}" dt="2021-03-29T15:18:51.161" v="188" actId="20577"/>
          <ac:spMkLst>
            <pc:docMk/>
            <pc:sldMk cId="2233920449" sldId="355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41:06.788" v="194" actId="20577"/>
        <pc:sldMkLst>
          <pc:docMk/>
          <pc:sldMk cId="2757690888" sldId="356"/>
        </pc:sldMkLst>
        <pc:spChg chg="mod">
          <ac:chgData name="Simms, Marcia (FTA)" userId="S::marcia.simms@ad.dot.gov::7b845034-58a9-42e7-bb83-20c392f787ec" providerId="AD" clId="Web-{51A80828-4B56-47D2-B4CC-BA7F22CDDC0E}" dt="2021-03-29T17:41:06.788" v="194" actId="20577"/>
          <ac:spMkLst>
            <pc:docMk/>
            <pc:sldMk cId="2757690888" sldId="356"/>
            <ac:spMk id="3" creationId="{00000000-0000-0000-0000-000000000000}"/>
          </ac:spMkLst>
        </pc:spChg>
        <pc:picChg chg="mod">
          <ac:chgData name="Simms, Marcia (FTA)" userId="S::marcia.simms@ad.dot.gov::7b845034-58a9-42e7-bb83-20c392f787ec" providerId="AD" clId="Web-{51A80828-4B56-47D2-B4CC-BA7F22CDDC0E}" dt="2021-03-29T17:40:45.959" v="191" actId="1076"/>
          <ac:picMkLst>
            <pc:docMk/>
            <pc:sldMk cId="2757690888" sldId="356"/>
            <ac:picMk id="8" creationId="{1C81EC04-F166-482A-867A-3C71B9E17684}"/>
          </ac:picMkLst>
        </pc:picChg>
      </pc:sldChg>
      <pc:sldChg chg="modSp">
        <pc:chgData name="Simms, Marcia (FTA)" userId="S::marcia.simms@ad.dot.gov::7b845034-58a9-42e7-bb83-20c392f787ec" providerId="AD" clId="Web-{51A80828-4B56-47D2-B4CC-BA7F22CDDC0E}" dt="2021-03-29T17:41:34.679" v="198" actId="20577"/>
        <pc:sldMkLst>
          <pc:docMk/>
          <pc:sldMk cId="707283991" sldId="357"/>
        </pc:sldMkLst>
        <pc:spChg chg="mod">
          <ac:chgData name="Simms, Marcia (FTA)" userId="S::marcia.simms@ad.dot.gov::7b845034-58a9-42e7-bb83-20c392f787ec" providerId="AD" clId="Web-{51A80828-4B56-47D2-B4CC-BA7F22CDDC0E}" dt="2021-03-29T17:41:34.679" v="198" actId="20577"/>
          <ac:spMkLst>
            <pc:docMk/>
            <pc:sldMk cId="707283991" sldId="357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48:42.435" v="203" actId="20577"/>
        <pc:sldMkLst>
          <pc:docMk/>
          <pc:sldMk cId="489244677" sldId="358"/>
        </pc:sldMkLst>
        <pc:spChg chg="mod">
          <ac:chgData name="Simms, Marcia (FTA)" userId="S::marcia.simms@ad.dot.gov::7b845034-58a9-42e7-bb83-20c392f787ec" providerId="AD" clId="Web-{51A80828-4B56-47D2-B4CC-BA7F22CDDC0E}" dt="2021-03-29T17:48:42.435" v="203" actId="20577"/>
          <ac:spMkLst>
            <pc:docMk/>
            <pc:sldMk cId="489244677" sldId="358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49:31.577" v="209" actId="20577"/>
        <pc:sldMkLst>
          <pc:docMk/>
          <pc:sldMk cId="715815846" sldId="359"/>
        </pc:sldMkLst>
        <pc:spChg chg="mod">
          <ac:chgData name="Simms, Marcia (FTA)" userId="S::marcia.simms@ad.dot.gov::7b845034-58a9-42e7-bb83-20c392f787ec" providerId="AD" clId="Web-{51A80828-4B56-47D2-B4CC-BA7F22CDDC0E}" dt="2021-03-29T17:49:31.577" v="209" actId="20577"/>
          <ac:spMkLst>
            <pc:docMk/>
            <pc:sldMk cId="715815846" sldId="35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49:46.968" v="210" actId="20577"/>
        <pc:sldMkLst>
          <pc:docMk/>
          <pc:sldMk cId="1326229565" sldId="360"/>
        </pc:sldMkLst>
        <pc:spChg chg="mod">
          <ac:chgData name="Simms, Marcia (FTA)" userId="S::marcia.simms@ad.dot.gov::7b845034-58a9-42e7-bb83-20c392f787ec" providerId="AD" clId="Web-{51A80828-4B56-47D2-B4CC-BA7F22CDDC0E}" dt="2021-03-29T17:49:46.968" v="210" actId="20577"/>
          <ac:spMkLst>
            <pc:docMk/>
            <pc:sldMk cId="1326229565" sldId="360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0:46.281" v="215" actId="20577"/>
        <pc:sldMkLst>
          <pc:docMk/>
          <pc:sldMk cId="3095822833" sldId="362"/>
        </pc:sldMkLst>
        <pc:spChg chg="mod">
          <ac:chgData name="Simms, Marcia (FTA)" userId="S::marcia.simms@ad.dot.gov::7b845034-58a9-42e7-bb83-20c392f787ec" providerId="AD" clId="Web-{51A80828-4B56-47D2-B4CC-BA7F22CDDC0E}" dt="2021-03-29T17:50:46.281" v="215" actId="20577"/>
          <ac:spMkLst>
            <pc:docMk/>
            <pc:sldMk cId="3095822833" sldId="362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1:06.875" v="218" actId="20577"/>
        <pc:sldMkLst>
          <pc:docMk/>
          <pc:sldMk cId="2003611660" sldId="363"/>
        </pc:sldMkLst>
        <pc:spChg chg="mod">
          <ac:chgData name="Simms, Marcia (FTA)" userId="S::marcia.simms@ad.dot.gov::7b845034-58a9-42e7-bb83-20c392f787ec" providerId="AD" clId="Web-{51A80828-4B56-47D2-B4CC-BA7F22CDDC0E}" dt="2021-03-29T17:51:06.875" v="218" actId="20577"/>
          <ac:spMkLst>
            <pc:docMk/>
            <pc:sldMk cId="2003611660" sldId="363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2:19.923" v="223" actId="20577"/>
        <pc:sldMkLst>
          <pc:docMk/>
          <pc:sldMk cId="11345256" sldId="369"/>
        </pc:sldMkLst>
        <pc:spChg chg="mod">
          <ac:chgData name="Simms, Marcia (FTA)" userId="S::marcia.simms@ad.dot.gov::7b845034-58a9-42e7-bb83-20c392f787ec" providerId="AD" clId="Web-{51A80828-4B56-47D2-B4CC-BA7F22CDDC0E}" dt="2021-03-29T17:52:19.923" v="223" actId="20577"/>
          <ac:spMkLst>
            <pc:docMk/>
            <pc:sldMk cId="11345256" sldId="36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2:45.470" v="227" actId="20577"/>
        <pc:sldMkLst>
          <pc:docMk/>
          <pc:sldMk cId="2115869927" sldId="370"/>
        </pc:sldMkLst>
        <pc:spChg chg="mod">
          <ac:chgData name="Simms, Marcia (FTA)" userId="S::marcia.simms@ad.dot.gov::7b845034-58a9-42e7-bb83-20c392f787ec" providerId="AD" clId="Web-{51A80828-4B56-47D2-B4CC-BA7F22CDDC0E}" dt="2021-03-29T17:52:45.470" v="227" actId="20577"/>
          <ac:spMkLst>
            <pc:docMk/>
            <pc:sldMk cId="2115869927" sldId="370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3:21.799" v="232" actId="20577"/>
        <pc:sldMkLst>
          <pc:docMk/>
          <pc:sldMk cId="562847399" sldId="371"/>
        </pc:sldMkLst>
        <pc:spChg chg="mod">
          <ac:chgData name="Simms, Marcia (FTA)" userId="S::marcia.simms@ad.dot.gov::7b845034-58a9-42e7-bb83-20c392f787ec" providerId="AD" clId="Web-{51A80828-4B56-47D2-B4CC-BA7F22CDDC0E}" dt="2021-03-29T17:53:21.799" v="232" actId="20577"/>
          <ac:spMkLst>
            <pc:docMk/>
            <pc:sldMk cId="562847399" sldId="371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3:38.987" v="236" actId="20577"/>
        <pc:sldMkLst>
          <pc:docMk/>
          <pc:sldMk cId="3276518895" sldId="372"/>
        </pc:sldMkLst>
        <pc:spChg chg="mod">
          <ac:chgData name="Simms, Marcia (FTA)" userId="S::marcia.simms@ad.dot.gov::7b845034-58a9-42e7-bb83-20c392f787ec" providerId="AD" clId="Web-{51A80828-4B56-47D2-B4CC-BA7F22CDDC0E}" dt="2021-03-29T17:53:38.987" v="236" actId="20577"/>
          <ac:spMkLst>
            <pc:docMk/>
            <pc:sldMk cId="3276518895" sldId="372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4:00.456" v="238" actId="20577"/>
        <pc:sldMkLst>
          <pc:docMk/>
          <pc:sldMk cId="2584619550" sldId="373"/>
        </pc:sldMkLst>
        <pc:spChg chg="mod">
          <ac:chgData name="Simms, Marcia (FTA)" userId="S::marcia.simms@ad.dot.gov::7b845034-58a9-42e7-bb83-20c392f787ec" providerId="AD" clId="Web-{51A80828-4B56-47D2-B4CC-BA7F22CDDC0E}" dt="2021-03-29T17:54:00.456" v="238" actId="20577"/>
          <ac:spMkLst>
            <pc:docMk/>
            <pc:sldMk cId="2584619550" sldId="373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4:31.347" v="241" actId="20577"/>
        <pc:sldMkLst>
          <pc:docMk/>
          <pc:sldMk cId="2973806748" sldId="374"/>
        </pc:sldMkLst>
        <pc:spChg chg="mod">
          <ac:chgData name="Simms, Marcia (FTA)" userId="S::marcia.simms@ad.dot.gov::7b845034-58a9-42e7-bb83-20c392f787ec" providerId="AD" clId="Web-{51A80828-4B56-47D2-B4CC-BA7F22CDDC0E}" dt="2021-03-29T17:54:31.347" v="241" actId="20577"/>
          <ac:spMkLst>
            <pc:docMk/>
            <pc:sldMk cId="2973806748" sldId="37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10:21.065" v="281" actId="20577"/>
        <pc:sldMkLst>
          <pc:docMk/>
          <pc:sldMk cId="2544907373" sldId="377"/>
        </pc:sldMkLst>
        <pc:spChg chg="mod">
          <ac:chgData name="Simms, Marcia (FTA)" userId="S::marcia.simms@ad.dot.gov::7b845034-58a9-42e7-bb83-20c392f787ec" providerId="AD" clId="Web-{51A80828-4B56-47D2-B4CC-BA7F22CDDC0E}" dt="2021-03-29T18:10:21.065" v="281" actId="20577"/>
          <ac:spMkLst>
            <pc:docMk/>
            <pc:sldMk cId="2544907373" sldId="377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6:20.927" v="250" actId="20577"/>
        <pc:sldMkLst>
          <pc:docMk/>
          <pc:sldMk cId="4018572630" sldId="387"/>
        </pc:sldMkLst>
        <pc:spChg chg="mod">
          <ac:chgData name="Simms, Marcia (FTA)" userId="S::marcia.simms@ad.dot.gov::7b845034-58a9-42e7-bb83-20c392f787ec" providerId="AD" clId="Web-{51A80828-4B56-47D2-B4CC-BA7F22CDDC0E}" dt="2021-03-29T17:56:20.927" v="250" actId="20577"/>
          <ac:spMkLst>
            <pc:docMk/>
            <pc:sldMk cId="4018572630" sldId="387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0:06.618" v="251" actId="20577"/>
        <pc:sldMkLst>
          <pc:docMk/>
          <pc:sldMk cId="3968412680" sldId="389"/>
        </pc:sldMkLst>
        <pc:spChg chg="mod">
          <ac:chgData name="Simms, Marcia (FTA)" userId="S::marcia.simms@ad.dot.gov::7b845034-58a9-42e7-bb83-20c392f787ec" providerId="AD" clId="Web-{51A80828-4B56-47D2-B4CC-BA7F22CDDC0E}" dt="2021-03-29T18:00:06.618" v="251" actId="20577"/>
          <ac:spMkLst>
            <pc:docMk/>
            <pc:sldMk cId="3968412680" sldId="38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5:04.644" v="243" actId="20577"/>
        <pc:sldMkLst>
          <pc:docMk/>
          <pc:sldMk cId="2844702262" sldId="394"/>
        </pc:sldMkLst>
        <pc:spChg chg="mod">
          <ac:chgData name="Simms, Marcia (FTA)" userId="S::marcia.simms@ad.dot.gov::7b845034-58a9-42e7-bb83-20c392f787ec" providerId="AD" clId="Web-{51A80828-4B56-47D2-B4CC-BA7F22CDDC0E}" dt="2021-03-29T17:55:04.644" v="243" actId="20577"/>
          <ac:spMkLst>
            <pc:docMk/>
            <pc:sldMk cId="2844702262" sldId="39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7:55:23.348" v="244" actId="20577"/>
        <pc:sldMkLst>
          <pc:docMk/>
          <pc:sldMk cId="3073879559" sldId="396"/>
        </pc:sldMkLst>
        <pc:spChg chg="mod">
          <ac:chgData name="Simms, Marcia (FTA)" userId="S::marcia.simms@ad.dot.gov::7b845034-58a9-42e7-bb83-20c392f787ec" providerId="AD" clId="Web-{51A80828-4B56-47D2-B4CC-BA7F22CDDC0E}" dt="2021-03-29T17:55:23.348" v="244" actId="20577"/>
          <ac:spMkLst>
            <pc:docMk/>
            <pc:sldMk cId="3073879559" sldId="396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6:48.093" v="267" actId="20577"/>
        <pc:sldMkLst>
          <pc:docMk/>
          <pc:sldMk cId="1551243833" sldId="404"/>
        </pc:sldMkLst>
        <pc:spChg chg="mod">
          <ac:chgData name="Simms, Marcia (FTA)" userId="S::marcia.simms@ad.dot.gov::7b845034-58a9-42e7-bb83-20c392f787ec" providerId="AD" clId="Web-{51A80828-4B56-47D2-B4CC-BA7F22CDDC0E}" dt="2021-03-29T18:06:48.093" v="267" actId="20577"/>
          <ac:spMkLst>
            <pc:docMk/>
            <pc:sldMk cId="1551243833" sldId="40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7:21.359" v="270" actId="20577"/>
        <pc:sldMkLst>
          <pc:docMk/>
          <pc:sldMk cId="3660581652" sldId="406"/>
        </pc:sldMkLst>
        <pc:spChg chg="mod">
          <ac:chgData name="Simms, Marcia (FTA)" userId="S::marcia.simms@ad.dot.gov::7b845034-58a9-42e7-bb83-20c392f787ec" providerId="AD" clId="Web-{51A80828-4B56-47D2-B4CC-BA7F22CDDC0E}" dt="2021-03-29T18:07:21.359" v="270" actId="20577"/>
          <ac:spMkLst>
            <pc:docMk/>
            <pc:sldMk cId="3660581652" sldId="406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8:21.282" v="274" actId="20577"/>
        <pc:sldMkLst>
          <pc:docMk/>
          <pc:sldMk cId="3240549580" sldId="407"/>
        </pc:sldMkLst>
        <pc:spChg chg="mod">
          <ac:chgData name="Simms, Marcia (FTA)" userId="S::marcia.simms@ad.dot.gov::7b845034-58a9-42e7-bb83-20c392f787ec" providerId="AD" clId="Web-{51A80828-4B56-47D2-B4CC-BA7F22CDDC0E}" dt="2021-03-29T18:08:21.282" v="274" actId="20577"/>
          <ac:spMkLst>
            <pc:docMk/>
            <pc:sldMk cId="3240549580" sldId="407"/>
            <ac:spMk id="3" creationId="{00000000-0000-0000-0000-000000000000}"/>
          </ac:spMkLst>
        </pc:spChg>
      </pc:sldChg>
      <pc:sldChg chg="modSp addCm">
        <pc:chgData name="Simms, Marcia (FTA)" userId="S::marcia.simms@ad.dot.gov::7b845034-58a9-42e7-bb83-20c392f787ec" providerId="AD" clId="Web-{51A80828-4B56-47D2-B4CC-BA7F22CDDC0E}" dt="2021-03-29T18:09:46.830" v="277" actId="20577"/>
        <pc:sldMkLst>
          <pc:docMk/>
          <pc:sldMk cId="1153078542" sldId="409"/>
        </pc:sldMkLst>
        <pc:spChg chg="mod">
          <ac:chgData name="Simms, Marcia (FTA)" userId="S::marcia.simms@ad.dot.gov::7b845034-58a9-42e7-bb83-20c392f787ec" providerId="AD" clId="Web-{51A80828-4B56-47D2-B4CC-BA7F22CDDC0E}" dt="2021-03-29T18:09:46.830" v="277" actId="20577"/>
          <ac:spMkLst>
            <pc:docMk/>
            <pc:sldMk cId="1153078542" sldId="409"/>
            <ac:spMk id="3" creationId="{00000000-0000-0000-0000-000000000000}"/>
          </ac:spMkLst>
        </pc:spChg>
      </pc:sldChg>
      <pc:sldChg chg="modSp addCm">
        <pc:chgData name="Simms, Marcia (FTA)" userId="S::marcia.simms@ad.dot.gov::7b845034-58a9-42e7-bb83-20c392f787ec" providerId="AD" clId="Web-{51A80828-4B56-47D2-B4CC-BA7F22CDDC0E}" dt="2021-03-29T18:10:03.283" v="280" actId="20577"/>
        <pc:sldMkLst>
          <pc:docMk/>
          <pc:sldMk cId="3488305802" sldId="410"/>
        </pc:sldMkLst>
        <pc:spChg chg="mod">
          <ac:chgData name="Simms, Marcia (FTA)" userId="S::marcia.simms@ad.dot.gov::7b845034-58a9-42e7-bb83-20c392f787ec" providerId="AD" clId="Web-{51A80828-4B56-47D2-B4CC-BA7F22CDDC0E}" dt="2021-03-29T18:10:03.283" v="280" actId="20577"/>
          <ac:spMkLst>
            <pc:docMk/>
            <pc:sldMk cId="3488305802" sldId="410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49:49.077" v="138" actId="20577"/>
        <pc:sldMkLst>
          <pc:docMk/>
          <pc:sldMk cId="1119871593" sldId="421"/>
        </pc:sldMkLst>
        <pc:spChg chg="mod">
          <ac:chgData name="Simms, Marcia (FTA)" userId="S::marcia.simms@ad.dot.gov::7b845034-58a9-42e7-bb83-20c392f787ec" providerId="AD" clId="Web-{51A80828-4B56-47D2-B4CC-BA7F22CDDC0E}" dt="2021-03-29T14:49:49.077" v="138" actId="20577"/>
          <ac:spMkLst>
            <pc:docMk/>
            <pc:sldMk cId="1119871593" sldId="421"/>
            <ac:spMk id="3" creationId="{00000000-0000-0000-0000-000000000000}"/>
          </ac:spMkLst>
        </pc:spChg>
      </pc:sldChg>
      <pc:sldChg chg="ord">
        <pc:chgData name="Simms, Marcia (FTA)" userId="S::marcia.simms@ad.dot.gov::7b845034-58a9-42e7-bb83-20c392f787ec" providerId="AD" clId="Web-{51A80828-4B56-47D2-B4CC-BA7F22CDDC0E}" dt="2021-03-29T18:11:05.816" v="282"/>
        <pc:sldMkLst>
          <pc:docMk/>
          <pc:sldMk cId="456746217" sldId="427"/>
        </pc:sldMkLst>
      </pc:sldChg>
      <pc:sldChg chg="modSp">
        <pc:chgData name="Simms, Marcia (FTA)" userId="S::marcia.simms@ad.dot.gov::7b845034-58a9-42e7-bb83-20c392f787ec" providerId="AD" clId="Web-{51A80828-4B56-47D2-B4CC-BA7F22CDDC0E}" dt="2021-03-29T17:49:59.124" v="211" actId="20577"/>
        <pc:sldMkLst>
          <pc:docMk/>
          <pc:sldMk cId="849094761" sldId="428"/>
        </pc:sldMkLst>
        <pc:spChg chg="mod">
          <ac:chgData name="Simms, Marcia (FTA)" userId="S::marcia.simms@ad.dot.gov::7b845034-58a9-42e7-bb83-20c392f787ec" providerId="AD" clId="Web-{51A80828-4B56-47D2-B4CC-BA7F22CDDC0E}" dt="2021-03-29T17:49:59.124" v="211" actId="20577"/>
          <ac:spMkLst>
            <pc:docMk/>
            <pc:sldMk cId="849094761" sldId="428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8:33.641" v="275" actId="20577"/>
        <pc:sldMkLst>
          <pc:docMk/>
          <pc:sldMk cId="704153428" sldId="429"/>
        </pc:sldMkLst>
        <pc:spChg chg="mod">
          <ac:chgData name="Simms, Marcia (FTA)" userId="S::marcia.simms@ad.dot.gov::7b845034-58a9-42e7-bb83-20c392f787ec" providerId="AD" clId="Web-{51A80828-4B56-47D2-B4CC-BA7F22CDDC0E}" dt="2021-03-29T18:08:33.641" v="275" actId="20577"/>
          <ac:spMkLst>
            <pc:docMk/>
            <pc:sldMk cId="704153428" sldId="42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8:07:33.062" v="272" actId="20577"/>
        <pc:sldMkLst>
          <pc:docMk/>
          <pc:sldMk cId="1792719381" sldId="432"/>
        </pc:sldMkLst>
        <pc:spChg chg="mod">
          <ac:chgData name="Simms, Marcia (FTA)" userId="S::marcia.simms@ad.dot.gov::7b845034-58a9-42e7-bb83-20c392f787ec" providerId="AD" clId="Web-{51A80828-4B56-47D2-B4CC-BA7F22CDDC0E}" dt="2021-03-29T18:07:33.062" v="272" actId="20577"/>
          <ac:spMkLst>
            <pc:docMk/>
            <pc:sldMk cId="1792719381" sldId="432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7:08.776" v="99" actId="20577"/>
        <pc:sldMkLst>
          <pc:docMk/>
          <pc:sldMk cId="3786419113" sldId="434"/>
        </pc:sldMkLst>
        <pc:spChg chg="mod">
          <ac:chgData name="Simms, Marcia (FTA)" userId="S::marcia.simms@ad.dot.gov::7b845034-58a9-42e7-bb83-20c392f787ec" providerId="AD" clId="Web-{51A80828-4B56-47D2-B4CC-BA7F22CDDC0E}" dt="2021-03-29T14:27:08.776" v="99" actId="20577"/>
          <ac:spMkLst>
            <pc:docMk/>
            <pc:sldMk cId="3786419113" sldId="434"/>
            <ac:spMk id="5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51A80828-4B56-47D2-B4CC-BA7F22CDDC0E}" dt="2021-03-29T14:26:29.510" v="92" actId="20577"/>
        <pc:sldMkLst>
          <pc:docMk/>
          <pc:sldMk cId="1818521942" sldId="435"/>
        </pc:sldMkLst>
        <pc:spChg chg="mod">
          <ac:chgData name="Simms, Marcia (FTA)" userId="S::marcia.simms@ad.dot.gov::7b845034-58a9-42e7-bb83-20c392f787ec" providerId="AD" clId="Web-{51A80828-4B56-47D2-B4CC-BA7F22CDDC0E}" dt="2021-03-29T14:26:29.510" v="92" actId="20577"/>
          <ac:spMkLst>
            <pc:docMk/>
            <pc:sldMk cId="1818521942" sldId="435"/>
            <ac:spMk id="3" creationId="{00000000-0000-0000-0000-000000000000}"/>
          </ac:spMkLst>
        </pc:spChg>
      </pc:sldChg>
    </pc:docChg>
  </pc:docChgLst>
  <pc:docChgLst>
    <pc:chgData name="Simms, Marcia (FTA)" userId="S::marcia.simms@ad.dot.gov::7b845034-58a9-42e7-bb83-20c392f787ec" providerId="AD" clId="Web-{BD28B89F-C0C4-B000-B059-9A3BD502F9DF}"/>
    <pc:docChg chg="modSld">
      <pc:chgData name="Simms, Marcia (FTA)" userId="S::marcia.simms@ad.dot.gov::7b845034-58a9-42e7-bb83-20c392f787ec" providerId="AD" clId="Web-{BD28B89F-C0C4-B000-B059-9A3BD502F9DF}" dt="2021-03-26T21:19:28.553" v="54" actId="20577"/>
      <pc:docMkLst>
        <pc:docMk/>
      </pc:docMkLst>
      <pc:sldChg chg="modSp">
        <pc:chgData name="Simms, Marcia (FTA)" userId="S::marcia.simms@ad.dot.gov::7b845034-58a9-42e7-bb83-20c392f787ec" providerId="AD" clId="Web-{BD28B89F-C0C4-B000-B059-9A3BD502F9DF}" dt="2021-03-26T21:16:09.815" v="46" actId="1076"/>
        <pc:sldMkLst>
          <pc:docMk/>
          <pc:sldMk cId="1711101189" sldId="261"/>
        </pc:sldMkLst>
        <pc:spChg chg="mod">
          <ac:chgData name="Simms, Marcia (FTA)" userId="S::marcia.simms@ad.dot.gov::7b845034-58a9-42e7-bb83-20c392f787ec" providerId="AD" clId="Web-{BD28B89F-C0C4-B000-B059-9A3BD502F9DF}" dt="2021-03-26T21:16:09.815" v="46" actId="1076"/>
          <ac:spMkLst>
            <pc:docMk/>
            <pc:sldMk cId="1711101189" sldId="261"/>
            <ac:spMk id="2" creationId="{00000000-0000-0000-0000-000000000000}"/>
          </ac:spMkLst>
        </pc:spChg>
        <pc:spChg chg="mod">
          <ac:chgData name="Simms, Marcia (FTA)" userId="S::marcia.simms@ad.dot.gov::7b845034-58a9-42e7-bb83-20c392f787ec" providerId="AD" clId="Web-{BD28B89F-C0C4-B000-B059-9A3BD502F9DF}" dt="2021-03-26T21:16:06.065" v="45" actId="1076"/>
          <ac:spMkLst>
            <pc:docMk/>
            <pc:sldMk cId="1711101189" sldId="261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0:22.408" v="4" actId="1076"/>
        <pc:sldMkLst>
          <pc:docMk/>
          <pc:sldMk cId="2846747533" sldId="263"/>
        </pc:sldMkLst>
        <pc:spChg chg="mod">
          <ac:chgData name="Simms, Marcia (FTA)" userId="S::marcia.simms@ad.dot.gov::7b845034-58a9-42e7-bb83-20c392f787ec" providerId="AD" clId="Web-{BD28B89F-C0C4-B000-B059-9A3BD502F9DF}" dt="2021-03-26T21:10:22.408" v="4" actId="1076"/>
          <ac:spMkLst>
            <pc:docMk/>
            <pc:sldMk cId="2846747533" sldId="263"/>
            <ac:spMk id="6" creationId="{534F758D-ECB3-48D6-91F3-38EFFAC475E7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1:04.647" v="6" actId="20577"/>
        <pc:sldMkLst>
          <pc:docMk/>
          <pc:sldMk cId="3451679396" sldId="264"/>
        </pc:sldMkLst>
        <pc:spChg chg="mod">
          <ac:chgData name="Simms, Marcia (FTA)" userId="S::marcia.simms@ad.dot.gov::7b845034-58a9-42e7-bb83-20c392f787ec" providerId="AD" clId="Web-{BD28B89F-C0C4-B000-B059-9A3BD502F9DF}" dt="2021-03-26T21:11:04.647" v="6" actId="20577"/>
          <ac:spMkLst>
            <pc:docMk/>
            <pc:sldMk cId="3451679396" sldId="26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1:40.431" v="14" actId="20577"/>
        <pc:sldMkLst>
          <pc:docMk/>
          <pc:sldMk cId="3804661356" sldId="266"/>
        </pc:sldMkLst>
        <pc:spChg chg="mod">
          <ac:chgData name="Simms, Marcia (FTA)" userId="S::marcia.simms@ad.dot.gov::7b845034-58a9-42e7-bb83-20c392f787ec" providerId="AD" clId="Web-{BD28B89F-C0C4-B000-B059-9A3BD502F9DF}" dt="2021-03-26T21:11:40.431" v="14" actId="20577"/>
          <ac:spMkLst>
            <pc:docMk/>
            <pc:sldMk cId="3804661356" sldId="266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2:29.248" v="19" actId="20577"/>
        <pc:sldMkLst>
          <pc:docMk/>
          <pc:sldMk cId="2924342199" sldId="267"/>
        </pc:sldMkLst>
        <pc:spChg chg="mod">
          <ac:chgData name="Simms, Marcia (FTA)" userId="S::marcia.simms@ad.dot.gov::7b845034-58a9-42e7-bb83-20c392f787ec" providerId="AD" clId="Web-{BD28B89F-C0C4-B000-B059-9A3BD502F9DF}" dt="2021-03-26T21:12:29.248" v="19" actId="20577"/>
          <ac:spMkLst>
            <pc:docMk/>
            <pc:sldMk cId="2924342199" sldId="267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2:01.324" v="16" actId="20577"/>
        <pc:sldMkLst>
          <pc:docMk/>
          <pc:sldMk cId="1062273197" sldId="268"/>
        </pc:sldMkLst>
        <pc:spChg chg="mod">
          <ac:chgData name="Simms, Marcia (FTA)" userId="S::marcia.simms@ad.dot.gov::7b845034-58a9-42e7-bb83-20c392f787ec" providerId="AD" clId="Web-{BD28B89F-C0C4-B000-B059-9A3BD502F9DF}" dt="2021-03-26T21:12:01.324" v="16" actId="20577"/>
          <ac:spMkLst>
            <pc:docMk/>
            <pc:sldMk cId="1062273197" sldId="268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3:08.408" v="25" actId="20577"/>
        <pc:sldMkLst>
          <pc:docMk/>
          <pc:sldMk cId="525708355" sldId="269"/>
        </pc:sldMkLst>
        <pc:spChg chg="mod">
          <ac:chgData name="Simms, Marcia (FTA)" userId="S::marcia.simms@ad.dot.gov::7b845034-58a9-42e7-bb83-20c392f787ec" providerId="AD" clId="Web-{BD28B89F-C0C4-B000-B059-9A3BD502F9DF}" dt="2021-03-26T21:13:08.408" v="25" actId="20577"/>
          <ac:spMkLst>
            <pc:docMk/>
            <pc:sldMk cId="525708355" sldId="269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8:42.267" v="50" actId="20577"/>
        <pc:sldMkLst>
          <pc:docMk/>
          <pc:sldMk cId="2779161784" sldId="273"/>
        </pc:sldMkLst>
        <pc:spChg chg="mod">
          <ac:chgData name="Simms, Marcia (FTA)" userId="S::marcia.simms@ad.dot.gov::7b845034-58a9-42e7-bb83-20c392f787ec" providerId="AD" clId="Web-{BD28B89F-C0C4-B000-B059-9A3BD502F9DF}" dt="2021-03-26T21:18:42.267" v="50" actId="20577"/>
          <ac:spMkLst>
            <pc:docMk/>
            <pc:sldMk cId="2779161784" sldId="273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8:59.331" v="53" actId="20577"/>
        <pc:sldMkLst>
          <pc:docMk/>
          <pc:sldMk cId="1097068599" sldId="274"/>
        </pc:sldMkLst>
        <pc:spChg chg="mod">
          <ac:chgData name="Simms, Marcia (FTA)" userId="S::marcia.simms@ad.dot.gov::7b845034-58a9-42e7-bb83-20c392f787ec" providerId="AD" clId="Web-{BD28B89F-C0C4-B000-B059-9A3BD502F9DF}" dt="2021-03-26T21:18:59.331" v="53" actId="20577"/>
          <ac:spMkLst>
            <pc:docMk/>
            <pc:sldMk cId="1097068599" sldId="27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9:28.553" v="54" actId="20577"/>
        <pc:sldMkLst>
          <pc:docMk/>
          <pc:sldMk cId="3834760032" sldId="314"/>
        </pc:sldMkLst>
        <pc:spChg chg="mod">
          <ac:chgData name="Simms, Marcia (FTA)" userId="S::marcia.simms@ad.dot.gov::7b845034-58a9-42e7-bb83-20c392f787ec" providerId="AD" clId="Web-{BD28B89F-C0C4-B000-B059-9A3BD502F9DF}" dt="2021-03-26T21:19:28.553" v="54" actId="20577"/>
          <ac:spMkLst>
            <pc:docMk/>
            <pc:sldMk cId="3834760032" sldId="314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3:23.410" v="27" actId="20577"/>
        <pc:sldMkLst>
          <pc:docMk/>
          <pc:sldMk cId="1614922115" sldId="340"/>
        </pc:sldMkLst>
        <pc:spChg chg="mod">
          <ac:chgData name="Simms, Marcia (FTA)" userId="S::marcia.simms@ad.dot.gov::7b845034-58a9-42e7-bb83-20c392f787ec" providerId="AD" clId="Web-{BD28B89F-C0C4-B000-B059-9A3BD502F9DF}" dt="2021-03-26T21:13:23.410" v="27" actId="20577"/>
          <ac:spMkLst>
            <pc:docMk/>
            <pc:sldMk cId="1614922115" sldId="340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3:44.240" v="33" actId="20577"/>
        <pc:sldMkLst>
          <pc:docMk/>
          <pc:sldMk cId="430146368" sldId="341"/>
        </pc:sldMkLst>
        <pc:spChg chg="mod">
          <ac:chgData name="Simms, Marcia (FTA)" userId="S::marcia.simms@ad.dot.gov::7b845034-58a9-42e7-bb83-20c392f787ec" providerId="AD" clId="Web-{BD28B89F-C0C4-B000-B059-9A3BD502F9DF}" dt="2021-03-26T21:13:44.240" v="33" actId="20577"/>
          <ac:spMkLst>
            <pc:docMk/>
            <pc:sldMk cId="430146368" sldId="341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4:37.682" v="38" actId="20577"/>
        <pc:sldMkLst>
          <pc:docMk/>
          <pc:sldMk cId="2348570372" sldId="342"/>
        </pc:sldMkLst>
        <pc:spChg chg="mod">
          <ac:chgData name="Simms, Marcia (FTA)" userId="S::marcia.simms@ad.dot.gov::7b845034-58a9-42e7-bb83-20c392f787ec" providerId="AD" clId="Web-{BD28B89F-C0C4-B000-B059-9A3BD502F9DF}" dt="2021-03-26T21:14:37.682" v="38" actId="20577"/>
          <ac:spMkLst>
            <pc:docMk/>
            <pc:sldMk cId="2348570372" sldId="342"/>
            <ac:spMk id="3" creationId="{00000000-0000-0000-0000-000000000000}"/>
          </ac:spMkLst>
        </pc:spChg>
      </pc:sldChg>
      <pc:sldChg chg="modSp">
        <pc:chgData name="Simms, Marcia (FTA)" userId="S::marcia.simms@ad.dot.gov::7b845034-58a9-42e7-bb83-20c392f787ec" providerId="AD" clId="Web-{BD28B89F-C0C4-B000-B059-9A3BD502F9DF}" dt="2021-03-26T21:15:00.903" v="41" actId="20577"/>
        <pc:sldMkLst>
          <pc:docMk/>
          <pc:sldMk cId="2828784990" sldId="343"/>
        </pc:sldMkLst>
        <pc:spChg chg="mod">
          <ac:chgData name="Simms, Marcia (FTA)" userId="S::marcia.simms@ad.dot.gov::7b845034-58a9-42e7-bb83-20c392f787ec" providerId="AD" clId="Web-{BD28B89F-C0C4-B000-B059-9A3BD502F9DF}" dt="2021-03-26T21:15:00.903" v="41" actId="20577"/>
          <ac:spMkLst>
            <pc:docMk/>
            <pc:sldMk cId="2828784990" sldId="343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A72D24-801A-42E0-9962-CC2693D9289C}" type="doc">
      <dgm:prSet loTypeId="urn:microsoft.com/office/officeart/2005/8/layout/chevron1" loCatId="process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4146D33-D3FB-4BD8-96AF-8862FAF1E28C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Date of Hire	</a:t>
          </a:r>
        </a:p>
      </dgm:t>
    </dgm:pt>
    <dgm:pt modelId="{A8C97F38-5336-4F08-B6E2-F76168FF8B31}" type="parTrans" cxnId="{96084E79-C694-466D-9D56-2D6BE7698F28}">
      <dgm:prSet/>
      <dgm:spPr/>
      <dgm:t>
        <a:bodyPr/>
        <a:lstStyle/>
        <a:p>
          <a:endParaRPr lang="en-US"/>
        </a:p>
      </dgm:t>
    </dgm:pt>
    <dgm:pt modelId="{1E97F083-AF1B-4908-9BFB-AD71B34C94EF}" type="sibTrans" cxnId="{96084E79-C694-466D-9D56-2D6BE7698F28}">
      <dgm:prSet/>
      <dgm:spPr/>
      <dgm:t>
        <a:bodyPr/>
        <a:lstStyle/>
        <a:p>
          <a:endParaRPr lang="en-US"/>
        </a:p>
      </dgm:t>
    </dgm:pt>
    <dgm:pt modelId="{E81C3B39-183A-4ACC-8D39-C50D2561ED46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Pre-Employment Test</a:t>
          </a:r>
        </a:p>
      </dgm:t>
    </dgm:pt>
    <dgm:pt modelId="{72416A82-FEDF-4486-9BCC-1A1F2B38CE40}" type="parTrans" cxnId="{01244463-7E20-405F-905A-199EAAABEA5D}">
      <dgm:prSet/>
      <dgm:spPr/>
      <dgm:t>
        <a:bodyPr/>
        <a:lstStyle/>
        <a:p>
          <a:endParaRPr lang="en-US"/>
        </a:p>
      </dgm:t>
    </dgm:pt>
    <dgm:pt modelId="{C44416BD-F80E-4F6F-B116-A07FB4335CE2}" type="sibTrans" cxnId="{01244463-7E20-405F-905A-199EAAABEA5D}">
      <dgm:prSet/>
      <dgm:spPr/>
      <dgm:t>
        <a:bodyPr/>
        <a:lstStyle/>
        <a:p>
          <a:endParaRPr lang="en-US"/>
        </a:p>
      </dgm:t>
    </dgm:pt>
    <dgm:pt modelId="{45E2DD30-8A08-4218-89E4-D6033531B777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FFC000"/>
        </a:solidFill>
        <a:ln>
          <a:solidFill>
            <a:schemeClr val="bg1">
              <a:lumMod val="75000"/>
            </a:schemeClr>
          </a:solidFill>
        </a:ln>
      </dgm:spPr>
      <dgm:t>
        <a:bodyPr spcFirstLastPara="0" vert="horz" wrap="square" lIns="44006" tIns="14669" rIns="14669" bIns="14669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Begin Safety Sensitive Function</a:t>
          </a:r>
        </a:p>
      </dgm:t>
    </dgm:pt>
    <dgm:pt modelId="{B10E2A3E-5AD5-4F1E-8FE0-E36A2D112FE1}" type="parTrans" cxnId="{E1A33AFD-4121-472C-B372-2B551CB3F8F1}">
      <dgm:prSet/>
      <dgm:spPr/>
      <dgm:t>
        <a:bodyPr/>
        <a:lstStyle/>
        <a:p>
          <a:endParaRPr lang="en-US"/>
        </a:p>
      </dgm:t>
    </dgm:pt>
    <dgm:pt modelId="{5AD2355E-DB17-4BFA-9F28-907D308AFF99}" type="sibTrans" cxnId="{E1A33AFD-4121-472C-B372-2B551CB3F8F1}">
      <dgm:prSet/>
      <dgm:spPr/>
      <dgm:t>
        <a:bodyPr/>
        <a:lstStyle/>
        <a:p>
          <a:endParaRPr lang="en-US"/>
        </a:p>
      </dgm:t>
    </dgm:pt>
    <dgm:pt modelId="{015B77D8-D790-4A56-9BA4-3D0D01221463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92D050"/>
        </a:solidFill>
        <a:ln/>
      </dgm:spPr>
      <dgm:t>
        <a:bodyPr/>
        <a:lstStyle/>
        <a:p>
          <a:r>
            <a:rPr lang="en-US" dirty="0"/>
            <a:t>Negative Result</a:t>
          </a:r>
        </a:p>
      </dgm:t>
    </dgm:pt>
    <dgm:pt modelId="{80B88578-5103-49FD-AA1A-5C6DD1F8B730}" type="parTrans" cxnId="{4C56E961-D5BE-40CC-B9EA-C2892C614792}">
      <dgm:prSet/>
      <dgm:spPr/>
      <dgm:t>
        <a:bodyPr/>
        <a:lstStyle/>
        <a:p>
          <a:endParaRPr lang="en-US"/>
        </a:p>
      </dgm:t>
    </dgm:pt>
    <dgm:pt modelId="{3B4E0826-E26A-4983-ADEF-634CDE7756D7}" type="sibTrans" cxnId="{4C56E961-D5BE-40CC-B9EA-C2892C614792}">
      <dgm:prSet/>
      <dgm:spPr/>
      <dgm:t>
        <a:bodyPr/>
        <a:lstStyle/>
        <a:p>
          <a:endParaRPr lang="en-US"/>
        </a:p>
      </dgm:t>
    </dgm:pt>
    <dgm:pt modelId="{5C3BFC13-BC9B-4B5A-A45B-1B05D37434F6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Begin Training</a:t>
          </a:r>
        </a:p>
      </dgm:t>
    </dgm:pt>
    <dgm:pt modelId="{2D113DDB-1E55-4CA2-86AA-F51030DD449E}" type="parTrans" cxnId="{42F90FD8-9040-441E-9F0D-F07D21A88037}">
      <dgm:prSet/>
      <dgm:spPr/>
      <dgm:t>
        <a:bodyPr/>
        <a:lstStyle/>
        <a:p>
          <a:endParaRPr lang="en-US"/>
        </a:p>
      </dgm:t>
    </dgm:pt>
    <dgm:pt modelId="{0E4B0E49-6F6D-43F8-8133-75F8F76A3555}" type="sibTrans" cxnId="{42F90FD8-9040-441E-9F0D-F07D21A88037}">
      <dgm:prSet/>
      <dgm:spPr/>
      <dgm:t>
        <a:bodyPr/>
        <a:lstStyle/>
        <a:p>
          <a:endParaRPr lang="en-US"/>
        </a:p>
      </dgm:t>
    </dgm:pt>
    <dgm:pt modelId="{A86D59A5-F665-4BE7-B959-4A4A48C551B3}" type="pres">
      <dgm:prSet presAssocID="{82A72D24-801A-42E0-9962-CC2693D928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CBAC7D-E367-49B5-A1BC-9C7A1D6DD5E1}" type="pres">
      <dgm:prSet presAssocID="{C4146D33-D3FB-4BD8-96AF-8862FAF1E28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D7BD7-5ED4-486B-8EDA-71A1110FC0D2}" type="pres">
      <dgm:prSet presAssocID="{1E97F083-AF1B-4908-9BFB-AD71B34C94EF}" presName="parTxOnlySpace" presStyleCnt="0"/>
      <dgm:spPr/>
    </dgm:pt>
    <dgm:pt modelId="{61D75C3F-D94E-4276-A0C0-818E736CDA7B}" type="pres">
      <dgm:prSet presAssocID="{E81C3B39-183A-4ACC-8D39-C50D2561ED4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387D5-8A66-4A9D-A478-8395B88B7686}" type="pres">
      <dgm:prSet presAssocID="{C44416BD-F80E-4F6F-B116-A07FB4335CE2}" presName="parTxOnlySpace" presStyleCnt="0"/>
      <dgm:spPr/>
    </dgm:pt>
    <dgm:pt modelId="{402742FF-8565-4387-9A87-6C9034B99F51}" type="pres">
      <dgm:prSet presAssocID="{015B77D8-D790-4A56-9BA4-3D0D01221463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3A42A-E9A5-4B97-8B07-519B3ED7F539}" type="pres">
      <dgm:prSet presAssocID="{3B4E0826-E26A-4983-ADEF-634CDE7756D7}" presName="parTxOnlySpace" presStyleCnt="0"/>
      <dgm:spPr/>
    </dgm:pt>
    <dgm:pt modelId="{B97A33E4-9487-47C5-9402-753472D2D2D3}" type="pres">
      <dgm:prSet presAssocID="{5C3BFC13-BC9B-4B5A-A45B-1B05D37434F6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36640-5481-4DEB-BA9A-C45AB7291CDC}" type="pres">
      <dgm:prSet presAssocID="{0E4B0E49-6F6D-43F8-8133-75F8F76A3555}" presName="parTxOnlySpace" presStyleCnt="0"/>
      <dgm:spPr/>
    </dgm:pt>
    <dgm:pt modelId="{60E4E208-F5B5-4667-8E3B-2ABB3004D20F}" type="pres">
      <dgm:prSet presAssocID="{45E2DD30-8A08-4218-89E4-D6033531B777}" presName="parTxOnly" presStyleLbl="node1" presStyleIdx="4" presStyleCnt="5">
        <dgm:presLayoutVars>
          <dgm:chMax val="0"/>
          <dgm:chPref val="0"/>
          <dgm:bulletEnabled val="1"/>
        </dgm:presLayoutVars>
      </dgm:prSet>
      <dgm:spPr>
        <a:xfrm>
          <a:off x="5470406" y="158101"/>
          <a:ext cx="1519083" cy="607633"/>
        </a:xfrm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96084E79-C694-466D-9D56-2D6BE7698F28}" srcId="{82A72D24-801A-42E0-9962-CC2693D9289C}" destId="{C4146D33-D3FB-4BD8-96AF-8862FAF1E28C}" srcOrd="0" destOrd="0" parTransId="{A8C97F38-5336-4F08-B6E2-F76168FF8B31}" sibTransId="{1E97F083-AF1B-4908-9BFB-AD71B34C94EF}"/>
    <dgm:cxn modelId="{4FF5F38E-C9C8-4F38-BB9F-A377B342401A}" type="presOf" srcId="{E81C3B39-183A-4ACC-8D39-C50D2561ED46}" destId="{61D75C3F-D94E-4276-A0C0-818E736CDA7B}" srcOrd="0" destOrd="0" presId="urn:microsoft.com/office/officeart/2005/8/layout/chevron1"/>
    <dgm:cxn modelId="{42F90FD8-9040-441E-9F0D-F07D21A88037}" srcId="{82A72D24-801A-42E0-9962-CC2693D9289C}" destId="{5C3BFC13-BC9B-4B5A-A45B-1B05D37434F6}" srcOrd="3" destOrd="0" parTransId="{2D113DDB-1E55-4CA2-86AA-F51030DD449E}" sibTransId="{0E4B0E49-6F6D-43F8-8133-75F8F76A3555}"/>
    <dgm:cxn modelId="{4C56E961-D5BE-40CC-B9EA-C2892C614792}" srcId="{82A72D24-801A-42E0-9962-CC2693D9289C}" destId="{015B77D8-D790-4A56-9BA4-3D0D01221463}" srcOrd="2" destOrd="0" parTransId="{80B88578-5103-49FD-AA1A-5C6DD1F8B730}" sibTransId="{3B4E0826-E26A-4983-ADEF-634CDE7756D7}"/>
    <dgm:cxn modelId="{7E02704B-03AC-4214-AE05-998F71AE02F1}" type="presOf" srcId="{C4146D33-D3FB-4BD8-96AF-8862FAF1E28C}" destId="{15CBAC7D-E367-49B5-A1BC-9C7A1D6DD5E1}" srcOrd="0" destOrd="0" presId="urn:microsoft.com/office/officeart/2005/8/layout/chevron1"/>
    <dgm:cxn modelId="{01244463-7E20-405F-905A-199EAAABEA5D}" srcId="{82A72D24-801A-42E0-9962-CC2693D9289C}" destId="{E81C3B39-183A-4ACC-8D39-C50D2561ED46}" srcOrd="1" destOrd="0" parTransId="{72416A82-FEDF-4486-9BCC-1A1F2B38CE40}" sibTransId="{C44416BD-F80E-4F6F-B116-A07FB4335CE2}"/>
    <dgm:cxn modelId="{27733B1B-5BA0-4883-A347-C117F04D0674}" type="presOf" srcId="{015B77D8-D790-4A56-9BA4-3D0D01221463}" destId="{402742FF-8565-4387-9A87-6C9034B99F51}" srcOrd="0" destOrd="0" presId="urn:microsoft.com/office/officeart/2005/8/layout/chevron1"/>
    <dgm:cxn modelId="{76873C6D-6038-4923-B640-23D7E7DEAC8B}" type="presOf" srcId="{82A72D24-801A-42E0-9962-CC2693D9289C}" destId="{A86D59A5-F665-4BE7-B959-4A4A48C551B3}" srcOrd="0" destOrd="0" presId="urn:microsoft.com/office/officeart/2005/8/layout/chevron1"/>
    <dgm:cxn modelId="{E1A33AFD-4121-472C-B372-2B551CB3F8F1}" srcId="{82A72D24-801A-42E0-9962-CC2693D9289C}" destId="{45E2DD30-8A08-4218-89E4-D6033531B777}" srcOrd="4" destOrd="0" parTransId="{B10E2A3E-5AD5-4F1E-8FE0-E36A2D112FE1}" sibTransId="{5AD2355E-DB17-4BFA-9F28-907D308AFF99}"/>
    <dgm:cxn modelId="{B655BDC2-54ED-4F3A-BBF9-1BC0714A6773}" type="presOf" srcId="{45E2DD30-8A08-4218-89E4-D6033531B777}" destId="{60E4E208-F5B5-4667-8E3B-2ABB3004D20F}" srcOrd="0" destOrd="0" presId="urn:microsoft.com/office/officeart/2005/8/layout/chevron1"/>
    <dgm:cxn modelId="{342915CB-B2B8-421D-841D-50839353E816}" type="presOf" srcId="{5C3BFC13-BC9B-4B5A-A45B-1B05D37434F6}" destId="{B97A33E4-9487-47C5-9402-753472D2D2D3}" srcOrd="0" destOrd="0" presId="urn:microsoft.com/office/officeart/2005/8/layout/chevron1"/>
    <dgm:cxn modelId="{5BEB79C1-B1B9-460D-9CA3-6ED9F3C6D178}" type="presParOf" srcId="{A86D59A5-F665-4BE7-B959-4A4A48C551B3}" destId="{15CBAC7D-E367-49B5-A1BC-9C7A1D6DD5E1}" srcOrd="0" destOrd="0" presId="urn:microsoft.com/office/officeart/2005/8/layout/chevron1"/>
    <dgm:cxn modelId="{63AEAC08-C7AB-48BC-B278-296EDB930C85}" type="presParOf" srcId="{A86D59A5-F665-4BE7-B959-4A4A48C551B3}" destId="{FE1D7BD7-5ED4-486B-8EDA-71A1110FC0D2}" srcOrd="1" destOrd="0" presId="urn:microsoft.com/office/officeart/2005/8/layout/chevron1"/>
    <dgm:cxn modelId="{027A828C-C75B-4AC1-BEC2-F4121C4C1FB5}" type="presParOf" srcId="{A86D59A5-F665-4BE7-B959-4A4A48C551B3}" destId="{61D75C3F-D94E-4276-A0C0-818E736CDA7B}" srcOrd="2" destOrd="0" presId="urn:microsoft.com/office/officeart/2005/8/layout/chevron1"/>
    <dgm:cxn modelId="{66C6E0C1-8781-4F16-80C7-C1D0905EFB3E}" type="presParOf" srcId="{A86D59A5-F665-4BE7-B959-4A4A48C551B3}" destId="{A03387D5-8A66-4A9D-A478-8395B88B7686}" srcOrd="3" destOrd="0" presId="urn:microsoft.com/office/officeart/2005/8/layout/chevron1"/>
    <dgm:cxn modelId="{0D6441C3-A0AE-478D-B9A2-7DC74192F9E3}" type="presParOf" srcId="{A86D59A5-F665-4BE7-B959-4A4A48C551B3}" destId="{402742FF-8565-4387-9A87-6C9034B99F51}" srcOrd="4" destOrd="0" presId="urn:microsoft.com/office/officeart/2005/8/layout/chevron1"/>
    <dgm:cxn modelId="{1936969E-D95D-401B-951E-79DD07D3C14B}" type="presParOf" srcId="{A86D59A5-F665-4BE7-B959-4A4A48C551B3}" destId="{B2F3A42A-E9A5-4B97-8B07-519B3ED7F539}" srcOrd="5" destOrd="0" presId="urn:microsoft.com/office/officeart/2005/8/layout/chevron1"/>
    <dgm:cxn modelId="{0335AE76-9FCE-4D20-B30B-C87E1D8BC13E}" type="presParOf" srcId="{A86D59A5-F665-4BE7-B959-4A4A48C551B3}" destId="{B97A33E4-9487-47C5-9402-753472D2D2D3}" srcOrd="6" destOrd="0" presId="urn:microsoft.com/office/officeart/2005/8/layout/chevron1"/>
    <dgm:cxn modelId="{8D05D575-8E97-463C-8483-609E09451B2A}" type="presParOf" srcId="{A86D59A5-F665-4BE7-B959-4A4A48C551B3}" destId="{B9E36640-5481-4DEB-BA9A-C45AB7291CDC}" srcOrd="7" destOrd="0" presId="urn:microsoft.com/office/officeart/2005/8/layout/chevron1"/>
    <dgm:cxn modelId="{54990367-3AD7-4268-BD64-6FDA3EC37928}" type="presParOf" srcId="{A86D59A5-F665-4BE7-B959-4A4A48C551B3}" destId="{60E4E208-F5B5-4667-8E3B-2ABB3004D20F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A72D24-801A-42E0-9962-CC2693D9289C}" type="doc">
      <dgm:prSet loTypeId="urn:microsoft.com/office/officeart/2005/8/layout/chevron1" loCatId="process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4146D33-D3FB-4BD8-96AF-8862FAF1E28C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Date of Hire	</a:t>
          </a:r>
        </a:p>
      </dgm:t>
    </dgm:pt>
    <dgm:pt modelId="{A8C97F38-5336-4F08-B6E2-F76168FF8B31}" type="parTrans" cxnId="{96084E79-C694-466D-9D56-2D6BE7698F28}">
      <dgm:prSet/>
      <dgm:spPr/>
      <dgm:t>
        <a:bodyPr/>
        <a:lstStyle/>
        <a:p>
          <a:endParaRPr lang="en-US"/>
        </a:p>
      </dgm:t>
    </dgm:pt>
    <dgm:pt modelId="{1E97F083-AF1B-4908-9BFB-AD71B34C94EF}" type="sibTrans" cxnId="{96084E79-C694-466D-9D56-2D6BE7698F28}">
      <dgm:prSet/>
      <dgm:spPr/>
      <dgm:t>
        <a:bodyPr/>
        <a:lstStyle/>
        <a:p>
          <a:endParaRPr lang="en-US"/>
        </a:p>
      </dgm:t>
    </dgm:pt>
    <dgm:pt modelId="{E81C3B39-183A-4ACC-8D39-C50D2561ED46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Pre-Employment Test</a:t>
          </a:r>
        </a:p>
      </dgm:t>
    </dgm:pt>
    <dgm:pt modelId="{72416A82-FEDF-4486-9BCC-1A1F2B38CE40}" type="parTrans" cxnId="{01244463-7E20-405F-905A-199EAAABEA5D}">
      <dgm:prSet/>
      <dgm:spPr/>
      <dgm:t>
        <a:bodyPr/>
        <a:lstStyle/>
        <a:p>
          <a:endParaRPr lang="en-US"/>
        </a:p>
      </dgm:t>
    </dgm:pt>
    <dgm:pt modelId="{C44416BD-F80E-4F6F-B116-A07FB4335CE2}" type="sibTrans" cxnId="{01244463-7E20-405F-905A-199EAAABEA5D}">
      <dgm:prSet/>
      <dgm:spPr/>
      <dgm:t>
        <a:bodyPr/>
        <a:lstStyle/>
        <a:p>
          <a:endParaRPr lang="en-US"/>
        </a:p>
      </dgm:t>
    </dgm:pt>
    <dgm:pt modelId="{45E2DD30-8A08-4218-89E4-D6033531B777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FFC000"/>
        </a:solidFill>
        <a:ln>
          <a:solidFill>
            <a:schemeClr val="bg1">
              <a:lumMod val="75000"/>
            </a:schemeClr>
          </a:solidFill>
        </a:ln>
      </dgm:spPr>
      <dgm:t>
        <a:bodyPr spcFirstLastPara="0" vert="horz" wrap="square" lIns="44006" tIns="14669" rIns="14669" bIns="14669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Begin Safety Sensitive Function</a:t>
          </a:r>
        </a:p>
      </dgm:t>
    </dgm:pt>
    <dgm:pt modelId="{B10E2A3E-5AD5-4F1E-8FE0-E36A2D112FE1}" type="parTrans" cxnId="{E1A33AFD-4121-472C-B372-2B551CB3F8F1}">
      <dgm:prSet/>
      <dgm:spPr/>
      <dgm:t>
        <a:bodyPr/>
        <a:lstStyle/>
        <a:p>
          <a:endParaRPr lang="en-US"/>
        </a:p>
      </dgm:t>
    </dgm:pt>
    <dgm:pt modelId="{5AD2355E-DB17-4BFA-9F28-907D308AFF99}" type="sibTrans" cxnId="{E1A33AFD-4121-472C-B372-2B551CB3F8F1}">
      <dgm:prSet/>
      <dgm:spPr/>
      <dgm:t>
        <a:bodyPr/>
        <a:lstStyle/>
        <a:p>
          <a:endParaRPr lang="en-US"/>
        </a:p>
      </dgm:t>
    </dgm:pt>
    <dgm:pt modelId="{015B77D8-D790-4A56-9BA4-3D0D01221463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92D050"/>
        </a:solidFill>
        <a:ln/>
      </dgm:spPr>
      <dgm:t>
        <a:bodyPr/>
        <a:lstStyle/>
        <a:p>
          <a:r>
            <a:rPr lang="en-US" dirty="0"/>
            <a:t>Negative Result</a:t>
          </a:r>
        </a:p>
      </dgm:t>
    </dgm:pt>
    <dgm:pt modelId="{80B88578-5103-49FD-AA1A-5C6DD1F8B730}" type="parTrans" cxnId="{4C56E961-D5BE-40CC-B9EA-C2892C614792}">
      <dgm:prSet/>
      <dgm:spPr/>
      <dgm:t>
        <a:bodyPr/>
        <a:lstStyle/>
        <a:p>
          <a:endParaRPr lang="en-US"/>
        </a:p>
      </dgm:t>
    </dgm:pt>
    <dgm:pt modelId="{3B4E0826-E26A-4983-ADEF-634CDE7756D7}" type="sibTrans" cxnId="{4C56E961-D5BE-40CC-B9EA-C2892C614792}">
      <dgm:prSet/>
      <dgm:spPr/>
      <dgm:t>
        <a:bodyPr/>
        <a:lstStyle/>
        <a:p>
          <a:endParaRPr lang="en-US"/>
        </a:p>
      </dgm:t>
    </dgm:pt>
    <dgm:pt modelId="{5C3BFC13-BC9B-4B5A-A45B-1B05D37434F6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Begin Training</a:t>
          </a:r>
        </a:p>
      </dgm:t>
    </dgm:pt>
    <dgm:pt modelId="{2D113DDB-1E55-4CA2-86AA-F51030DD449E}" type="parTrans" cxnId="{42F90FD8-9040-441E-9F0D-F07D21A88037}">
      <dgm:prSet/>
      <dgm:spPr/>
      <dgm:t>
        <a:bodyPr/>
        <a:lstStyle/>
        <a:p>
          <a:endParaRPr lang="en-US"/>
        </a:p>
      </dgm:t>
    </dgm:pt>
    <dgm:pt modelId="{0E4B0E49-6F6D-43F8-8133-75F8F76A3555}" type="sibTrans" cxnId="{42F90FD8-9040-441E-9F0D-F07D21A88037}">
      <dgm:prSet/>
      <dgm:spPr/>
      <dgm:t>
        <a:bodyPr/>
        <a:lstStyle/>
        <a:p>
          <a:endParaRPr lang="en-US"/>
        </a:p>
      </dgm:t>
    </dgm:pt>
    <dgm:pt modelId="{A86D59A5-F665-4BE7-B959-4A4A48C551B3}" type="pres">
      <dgm:prSet presAssocID="{82A72D24-801A-42E0-9962-CC2693D928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CBAC7D-E367-49B5-A1BC-9C7A1D6DD5E1}" type="pres">
      <dgm:prSet presAssocID="{C4146D33-D3FB-4BD8-96AF-8862FAF1E28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D7BD7-5ED4-486B-8EDA-71A1110FC0D2}" type="pres">
      <dgm:prSet presAssocID="{1E97F083-AF1B-4908-9BFB-AD71B34C94EF}" presName="parTxOnlySpace" presStyleCnt="0"/>
      <dgm:spPr/>
    </dgm:pt>
    <dgm:pt modelId="{61D75C3F-D94E-4276-A0C0-818E736CDA7B}" type="pres">
      <dgm:prSet presAssocID="{E81C3B39-183A-4ACC-8D39-C50D2561ED4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387D5-8A66-4A9D-A478-8395B88B7686}" type="pres">
      <dgm:prSet presAssocID="{C44416BD-F80E-4F6F-B116-A07FB4335CE2}" presName="parTxOnlySpace" presStyleCnt="0"/>
      <dgm:spPr/>
    </dgm:pt>
    <dgm:pt modelId="{B97A33E4-9487-47C5-9402-753472D2D2D3}" type="pres">
      <dgm:prSet presAssocID="{5C3BFC13-BC9B-4B5A-A45B-1B05D37434F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36640-5481-4DEB-BA9A-C45AB7291CDC}" type="pres">
      <dgm:prSet presAssocID="{0E4B0E49-6F6D-43F8-8133-75F8F76A3555}" presName="parTxOnlySpace" presStyleCnt="0"/>
      <dgm:spPr/>
    </dgm:pt>
    <dgm:pt modelId="{402742FF-8565-4387-9A87-6C9034B99F51}" type="pres">
      <dgm:prSet presAssocID="{015B77D8-D790-4A56-9BA4-3D0D0122146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3A42A-E9A5-4B97-8B07-519B3ED7F539}" type="pres">
      <dgm:prSet presAssocID="{3B4E0826-E26A-4983-ADEF-634CDE7756D7}" presName="parTxOnlySpace" presStyleCnt="0"/>
      <dgm:spPr/>
    </dgm:pt>
    <dgm:pt modelId="{60E4E208-F5B5-4667-8E3B-2ABB3004D20F}" type="pres">
      <dgm:prSet presAssocID="{45E2DD30-8A08-4218-89E4-D6033531B777}" presName="parTxOnly" presStyleLbl="node1" presStyleIdx="4" presStyleCnt="5">
        <dgm:presLayoutVars>
          <dgm:chMax val="0"/>
          <dgm:chPref val="0"/>
          <dgm:bulletEnabled val="1"/>
        </dgm:presLayoutVars>
      </dgm:prSet>
      <dgm:spPr>
        <a:xfrm>
          <a:off x="5489343" y="254680"/>
          <a:ext cx="1524341" cy="609736"/>
        </a:xfrm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7AAA06DE-48D3-4289-8AA3-D29897E50BBE}" type="presOf" srcId="{015B77D8-D790-4A56-9BA4-3D0D01221463}" destId="{402742FF-8565-4387-9A87-6C9034B99F51}" srcOrd="0" destOrd="0" presId="urn:microsoft.com/office/officeart/2005/8/layout/chevron1"/>
    <dgm:cxn modelId="{96084E79-C694-466D-9D56-2D6BE7698F28}" srcId="{82A72D24-801A-42E0-9962-CC2693D9289C}" destId="{C4146D33-D3FB-4BD8-96AF-8862FAF1E28C}" srcOrd="0" destOrd="0" parTransId="{A8C97F38-5336-4F08-B6E2-F76168FF8B31}" sibTransId="{1E97F083-AF1B-4908-9BFB-AD71B34C94EF}"/>
    <dgm:cxn modelId="{ED13836D-4DCE-4564-9026-B7CE74FEAE90}" type="presOf" srcId="{45E2DD30-8A08-4218-89E4-D6033531B777}" destId="{60E4E208-F5B5-4667-8E3B-2ABB3004D20F}" srcOrd="0" destOrd="0" presId="urn:microsoft.com/office/officeart/2005/8/layout/chevron1"/>
    <dgm:cxn modelId="{42F90FD8-9040-441E-9F0D-F07D21A88037}" srcId="{82A72D24-801A-42E0-9962-CC2693D9289C}" destId="{5C3BFC13-BC9B-4B5A-A45B-1B05D37434F6}" srcOrd="2" destOrd="0" parTransId="{2D113DDB-1E55-4CA2-86AA-F51030DD449E}" sibTransId="{0E4B0E49-6F6D-43F8-8133-75F8F76A3555}"/>
    <dgm:cxn modelId="{4C56E961-D5BE-40CC-B9EA-C2892C614792}" srcId="{82A72D24-801A-42E0-9962-CC2693D9289C}" destId="{015B77D8-D790-4A56-9BA4-3D0D01221463}" srcOrd="3" destOrd="0" parTransId="{80B88578-5103-49FD-AA1A-5C6DD1F8B730}" sibTransId="{3B4E0826-E26A-4983-ADEF-634CDE7756D7}"/>
    <dgm:cxn modelId="{01244463-7E20-405F-905A-199EAAABEA5D}" srcId="{82A72D24-801A-42E0-9962-CC2693D9289C}" destId="{E81C3B39-183A-4ACC-8D39-C50D2561ED46}" srcOrd="1" destOrd="0" parTransId="{72416A82-FEDF-4486-9BCC-1A1F2B38CE40}" sibTransId="{C44416BD-F80E-4F6F-B116-A07FB4335CE2}"/>
    <dgm:cxn modelId="{7A950746-9F54-421C-8057-0FEC6269B0DA}" type="presOf" srcId="{E81C3B39-183A-4ACC-8D39-C50D2561ED46}" destId="{61D75C3F-D94E-4276-A0C0-818E736CDA7B}" srcOrd="0" destOrd="0" presId="urn:microsoft.com/office/officeart/2005/8/layout/chevron1"/>
    <dgm:cxn modelId="{E1A33AFD-4121-472C-B372-2B551CB3F8F1}" srcId="{82A72D24-801A-42E0-9962-CC2693D9289C}" destId="{45E2DD30-8A08-4218-89E4-D6033531B777}" srcOrd="4" destOrd="0" parTransId="{B10E2A3E-5AD5-4F1E-8FE0-E36A2D112FE1}" sibTransId="{5AD2355E-DB17-4BFA-9F28-907D308AFF99}"/>
    <dgm:cxn modelId="{CC3A67D3-9C06-4855-BDA1-4F6EF73FBA76}" type="presOf" srcId="{82A72D24-801A-42E0-9962-CC2693D9289C}" destId="{A86D59A5-F665-4BE7-B959-4A4A48C551B3}" srcOrd="0" destOrd="0" presId="urn:microsoft.com/office/officeart/2005/8/layout/chevron1"/>
    <dgm:cxn modelId="{5A2F5804-AFAA-488D-85A8-78CFFF8A6DB3}" type="presOf" srcId="{5C3BFC13-BC9B-4B5A-A45B-1B05D37434F6}" destId="{B97A33E4-9487-47C5-9402-753472D2D2D3}" srcOrd="0" destOrd="0" presId="urn:microsoft.com/office/officeart/2005/8/layout/chevron1"/>
    <dgm:cxn modelId="{A39EFD8D-42CE-425E-AA11-476D9FC58B4E}" type="presOf" srcId="{C4146D33-D3FB-4BD8-96AF-8862FAF1E28C}" destId="{15CBAC7D-E367-49B5-A1BC-9C7A1D6DD5E1}" srcOrd="0" destOrd="0" presId="urn:microsoft.com/office/officeart/2005/8/layout/chevron1"/>
    <dgm:cxn modelId="{2ADA8FEA-14D5-4651-A75A-999DFA03FD27}" type="presParOf" srcId="{A86D59A5-F665-4BE7-B959-4A4A48C551B3}" destId="{15CBAC7D-E367-49B5-A1BC-9C7A1D6DD5E1}" srcOrd="0" destOrd="0" presId="urn:microsoft.com/office/officeart/2005/8/layout/chevron1"/>
    <dgm:cxn modelId="{029083EA-CB5C-4406-8B9F-D3200B174F54}" type="presParOf" srcId="{A86D59A5-F665-4BE7-B959-4A4A48C551B3}" destId="{FE1D7BD7-5ED4-486B-8EDA-71A1110FC0D2}" srcOrd="1" destOrd="0" presId="urn:microsoft.com/office/officeart/2005/8/layout/chevron1"/>
    <dgm:cxn modelId="{FB54E582-54E9-4E68-91B4-62012FC6FCD2}" type="presParOf" srcId="{A86D59A5-F665-4BE7-B959-4A4A48C551B3}" destId="{61D75C3F-D94E-4276-A0C0-818E736CDA7B}" srcOrd="2" destOrd="0" presId="urn:microsoft.com/office/officeart/2005/8/layout/chevron1"/>
    <dgm:cxn modelId="{94B8DD68-7257-4C0A-A53A-1FA6F7EE8377}" type="presParOf" srcId="{A86D59A5-F665-4BE7-B959-4A4A48C551B3}" destId="{A03387D5-8A66-4A9D-A478-8395B88B7686}" srcOrd="3" destOrd="0" presId="urn:microsoft.com/office/officeart/2005/8/layout/chevron1"/>
    <dgm:cxn modelId="{6F7CC688-375E-415A-AE12-8C03EBEBF668}" type="presParOf" srcId="{A86D59A5-F665-4BE7-B959-4A4A48C551B3}" destId="{B97A33E4-9487-47C5-9402-753472D2D2D3}" srcOrd="4" destOrd="0" presId="urn:microsoft.com/office/officeart/2005/8/layout/chevron1"/>
    <dgm:cxn modelId="{3FCA7627-7FE4-4B95-975A-0F10BF59BC16}" type="presParOf" srcId="{A86D59A5-F665-4BE7-B959-4A4A48C551B3}" destId="{B9E36640-5481-4DEB-BA9A-C45AB7291CDC}" srcOrd="5" destOrd="0" presId="urn:microsoft.com/office/officeart/2005/8/layout/chevron1"/>
    <dgm:cxn modelId="{AE554DF2-F326-40AF-8119-4B9584CF179A}" type="presParOf" srcId="{A86D59A5-F665-4BE7-B959-4A4A48C551B3}" destId="{402742FF-8565-4387-9A87-6C9034B99F51}" srcOrd="6" destOrd="0" presId="urn:microsoft.com/office/officeart/2005/8/layout/chevron1"/>
    <dgm:cxn modelId="{A5299790-AF00-4317-BD07-0273DB4B5C79}" type="presParOf" srcId="{A86D59A5-F665-4BE7-B959-4A4A48C551B3}" destId="{B2F3A42A-E9A5-4B97-8B07-519B3ED7F539}" srcOrd="7" destOrd="0" presId="urn:microsoft.com/office/officeart/2005/8/layout/chevron1"/>
    <dgm:cxn modelId="{78D91CD0-817F-4E36-83AC-5606A2B37B9F}" type="presParOf" srcId="{A86D59A5-F665-4BE7-B959-4A4A48C551B3}" destId="{60E4E208-F5B5-4667-8E3B-2ABB3004D20F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A72D24-801A-42E0-9962-CC2693D9289C}" type="doc">
      <dgm:prSet loTypeId="urn:microsoft.com/office/officeart/2005/8/layout/chevron1" loCatId="process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4146D33-D3FB-4BD8-96AF-8862FAF1E28C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Date of Hire	</a:t>
          </a:r>
        </a:p>
      </dgm:t>
    </dgm:pt>
    <dgm:pt modelId="{A8C97F38-5336-4F08-B6E2-F76168FF8B31}" type="parTrans" cxnId="{96084E79-C694-466D-9D56-2D6BE7698F28}">
      <dgm:prSet/>
      <dgm:spPr/>
      <dgm:t>
        <a:bodyPr/>
        <a:lstStyle/>
        <a:p>
          <a:endParaRPr lang="en-US"/>
        </a:p>
      </dgm:t>
    </dgm:pt>
    <dgm:pt modelId="{1E97F083-AF1B-4908-9BFB-AD71B34C94EF}" type="sibTrans" cxnId="{96084E79-C694-466D-9D56-2D6BE7698F28}">
      <dgm:prSet/>
      <dgm:spPr/>
      <dgm:t>
        <a:bodyPr/>
        <a:lstStyle/>
        <a:p>
          <a:endParaRPr lang="en-US"/>
        </a:p>
      </dgm:t>
    </dgm:pt>
    <dgm:pt modelId="{E81C3B39-183A-4ACC-8D39-C50D2561ED46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Pre-Employment Test</a:t>
          </a:r>
        </a:p>
      </dgm:t>
    </dgm:pt>
    <dgm:pt modelId="{72416A82-FEDF-4486-9BCC-1A1F2B38CE40}" type="parTrans" cxnId="{01244463-7E20-405F-905A-199EAAABEA5D}">
      <dgm:prSet/>
      <dgm:spPr/>
      <dgm:t>
        <a:bodyPr/>
        <a:lstStyle/>
        <a:p>
          <a:endParaRPr lang="en-US"/>
        </a:p>
      </dgm:t>
    </dgm:pt>
    <dgm:pt modelId="{C44416BD-F80E-4F6F-B116-A07FB4335CE2}" type="sibTrans" cxnId="{01244463-7E20-405F-905A-199EAAABEA5D}">
      <dgm:prSet/>
      <dgm:spPr/>
      <dgm:t>
        <a:bodyPr/>
        <a:lstStyle/>
        <a:p>
          <a:endParaRPr lang="en-US"/>
        </a:p>
      </dgm:t>
    </dgm:pt>
    <dgm:pt modelId="{45E2DD30-8A08-4218-89E4-D6033531B777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FFC000"/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en-US" dirty="0"/>
            <a:t>Begin Safety Sensitive Function</a:t>
          </a:r>
        </a:p>
      </dgm:t>
    </dgm:pt>
    <dgm:pt modelId="{B10E2A3E-5AD5-4F1E-8FE0-E36A2D112FE1}" type="parTrans" cxnId="{E1A33AFD-4121-472C-B372-2B551CB3F8F1}">
      <dgm:prSet/>
      <dgm:spPr/>
      <dgm:t>
        <a:bodyPr/>
        <a:lstStyle/>
        <a:p>
          <a:endParaRPr lang="en-US"/>
        </a:p>
      </dgm:t>
    </dgm:pt>
    <dgm:pt modelId="{5AD2355E-DB17-4BFA-9F28-907D308AFF99}" type="sibTrans" cxnId="{E1A33AFD-4121-472C-B372-2B551CB3F8F1}">
      <dgm:prSet/>
      <dgm:spPr/>
      <dgm:t>
        <a:bodyPr/>
        <a:lstStyle/>
        <a:p>
          <a:endParaRPr lang="en-US"/>
        </a:p>
      </dgm:t>
    </dgm:pt>
    <dgm:pt modelId="{015B77D8-D790-4A56-9BA4-3D0D01221463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92D050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dirty="0"/>
            <a:t>Negative Result</a:t>
          </a:r>
        </a:p>
      </dgm:t>
    </dgm:pt>
    <dgm:pt modelId="{80B88578-5103-49FD-AA1A-5C6DD1F8B730}" type="parTrans" cxnId="{4C56E961-D5BE-40CC-B9EA-C2892C614792}">
      <dgm:prSet/>
      <dgm:spPr/>
      <dgm:t>
        <a:bodyPr/>
        <a:lstStyle/>
        <a:p>
          <a:endParaRPr lang="en-US"/>
        </a:p>
      </dgm:t>
    </dgm:pt>
    <dgm:pt modelId="{3B4E0826-E26A-4983-ADEF-634CDE7756D7}" type="sibTrans" cxnId="{4C56E961-D5BE-40CC-B9EA-C2892C614792}">
      <dgm:prSet/>
      <dgm:spPr/>
      <dgm:t>
        <a:bodyPr/>
        <a:lstStyle/>
        <a:p>
          <a:endParaRPr lang="en-US"/>
        </a:p>
      </dgm:t>
    </dgm:pt>
    <dgm:pt modelId="{5C3BFC13-BC9B-4B5A-A45B-1B05D37434F6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Begin Training</a:t>
          </a:r>
        </a:p>
      </dgm:t>
    </dgm:pt>
    <dgm:pt modelId="{2D113DDB-1E55-4CA2-86AA-F51030DD449E}" type="parTrans" cxnId="{42F90FD8-9040-441E-9F0D-F07D21A88037}">
      <dgm:prSet/>
      <dgm:spPr/>
      <dgm:t>
        <a:bodyPr/>
        <a:lstStyle/>
        <a:p>
          <a:endParaRPr lang="en-US"/>
        </a:p>
      </dgm:t>
    </dgm:pt>
    <dgm:pt modelId="{0E4B0E49-6F6D-43F8-8133-75F8F76A3555}" type="sibTrans" cxnId="{42F90FD8-9040-441E-9F0D-F07D21A88037}">
      <dgm:prSet/>
      <dgm:spPr/>
      <dgm:t>
        <a:bodyPr/>
        <a:lstStyle/>
        <a:p>
          <a:endParaRPr lang="en-US"/>
        </a:p>
      </dgm:t>
    </dgm:pt>
    <dgm:pt modelId="{A86D59A5-F665-4BE7-B959-4A4A48C551B3}" type="pres">
      <dgm:prSet presAssocID="{82A72D24-801A-42E0-9962-CC2693D928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D75C3F-D94E-4276-A0C0-818E736CDA7B}" type="pres">
      <dgm:prSet presAssocID="{E81C3B39-183A-4ACC-8D39-C50D2561ED46}" presName="parTxOnly" presStyleLbl="node1" presStyleIdx="0" presStyleCnt="5" custLinFactNeighborX="-12863" custLinFactNeighborY="29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387D5-8A66-4A9D-A478-8395B88B7686}" type="pres">
      <dgm:prSet presAssocID="{C44416BD-F80E-4F6F-B116-A07FB4335CE2}" presName="parTxOnlySpace" presStyleCnt="0"/>
      <dgm:spPr/>
    </dgm:pt>
    <dgm:pt modelId="{15CBAC7D-E367-49B5-A1BC-9C7A1D6DD5E1}" type="pres">
      <dgm:prSet presAssocID="{C4146D33-D3FB-4BD8-96AF-8862FAF1E28C}" presName="parTxOnly" presStyleLbl="node1" presStyleIdx="1" presStyleCnt="5" custLinFactNeighborX="-1123" custLinFactNeighborY="20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D7BD7-5ED4-486B-8EDA-71A1110FC0D2}" type="pres">
      <dgm:prSet presAssocID="{1E97F083-AF1B-4908-9BFB-AD71B34C94EF}" presName="parTxOnlySpace" presStyleCnt="0"/>
      <dgm:spPr/>
    </dgm:pt>
    <dgm:pt modelId="{B97A33E4-9487-47C5-9402-753472D2D2D3}" type="pres">
      <dgm:prSet presAssocID="{5C3BFC13-BC9B-4B5A-A45B-1B05D37434F6}" presName="parTxOnly" presStyleLbl="node1" presStyleIdx="2" presStyleCnt="5" custLinFactNeighborX="-1123" custLinFactNeighborY="20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36640-5481-4DEB-BA9A-C45AB7291CDC}" type="pres">
      <dgm:prSet presAssocID="{0E4B0E49-6F6D-43F8-8133-75F8F76A3555}" presName="parTxOnlySpace" presStyleCnt="0"/>
      <dgm:spPr/>
    </dgm:pt>
    <dgm:pt modelId="{60E4E208-F5B5-4667-8E3B-2ABB3004D20F}" type="pres">
      <dgm:prSet presAssocID="{45E2DD30-8A08-4218-89E4-D6033531B777}" presName="parTxOnly" presStyleLbl="node1" presStyleIdx="3" presStyleCnt="5" custLinFactNeighborX="-1124" custLinFactNeighborY="20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8A077-5573-4360-A212-69601D6F485E}" type="pres">
      <dgm:prSet presAssocID="{5AD2355E-DB17-4BFA-9F28-907D308AFF99}" presName="parTxOnlySpace" presStyleCnt="0"/>
      <dgm:spPr/>
    </dgm:pt>
    <dgm:pt modelId="{402742FF-8565-4387-9A87-6C9034B99F51}" type="pres">
      <dgm:prSet presAssocID="{015B77D8-D790-4A56-9BA4-3D0D01221463}" presName="parTxOnly" presStyleLbl="node1" presStyleIdx="4" presStyleCnt="5" custLinFactNeighborX="-1123" custLinFactNeighborY="20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084E79-C694-466D-9D56-2D6BE7698F28}" srcId="{82A72D24-801A-42E0-9962-CC2693D9289C}" destId="{C4146D33-D3FB-4BD8-96AF-8862FAF1E28C}" srcOrd="1" destOrd="0" parTransId="{A8C97F38-5336-4F08-B6E2-F76168FF8B31}" sibTransId="{1E97F083-AF1B-4908-9BFB-AD71B34C94EF}"/>
    <dgm:cxn modelId="{F358D395-F896-4068-8431-B0FE216C0B2B}" type="presOf" srcId="{45E2DD30-8A08-4218-89E4-D6033531B777}" destId="{60E4E208-F5B5-4667-8E3B-2ABB3004D20F}" srcOrd="0" destOrd="0" presId="urn:microsoft.com/office/officeart/2005/8/layout/chevron1"/>
    <dgm:cxn modelId="{E1A33AFD-4121-472C-B372-2B551CB3F8F1}" srcId="{82A72D24-801A-42E0-9962-CC2693D9289C}" destId="{45E2DD30-8A08-4218-89E4-D6033531B777}" srcOrd="3" destOrd="0" parTransId="{B10E2A3E-5AD5-4F1E-8FE0-E36A2D112FE1}" sibTransId="{5AD2355E-DB17-4BFA-9F28-907D308AFF99}"/>
    <dgm:cxn modelId="{42F90FD8-9040-441E-9F0D-F07D21A88037}" srcId="{82A72D24-801A-42E0-9962-CC2693D9289C}" destId="{5C3BFC13-BC9B-4B5A-A45B-1B05D37434F6}" srcOrd="2" destOrd="0" parTransId="{2D113DDB-1E55-4CA2-86AA-F51030DD449E}" sibTransId="{0E4B0E49-6F6D-43F8-8133-75F8F76A3555}"/>
    <dgm:cxn modelId="{5BCC0112-DEAA-4394-9102-709520C1F8C6}" type="presOf" srcId="{C4146D33-D3FB-4BD8-96AF-8862FAF1E28C}" destId="{15CBAC7D-E367-49B5-A1BC-9C7A1D6DD5E1}" srcOrd="0" destOrd="0" presId="urn:microsoft.com/office/officeart/2005/8/layout/chevron1"/>
    <dgm:cxn modelId="{F767CA21-1B42-4FDA-9670-5C1EEE6A99C2}" type="presOf" srcId="{82A72D24-801A-42E0-9962-CC2693D9289C}" destId="{A86D59A5-F665-4BE7-B959-4A4A48C551B3}" srcOrd="0" destOrd="0" presId="urn:microsoft.com/office/officeart/2005/8/layout/chevron1"/>
    <dgm:cxn modelId="{4C56E961-D5BE-40CC-B9EA-C2892C614792}" srcId="{82A72D24-801A-42E0-9962-CC2693D9289C}" destId="{015B77D8-D790-4A56-9BA4-3D0D01221463}" srcOrd="4" destOrd="0" parTransId="{80B88578-5103-49FD-AA1A-5C6DD1F8B730}" sibTransId="{3B4E0826-E26A-4983-ADEF-634CDE7756D7}"/>
    <dgm:cxn modelId="{6295B9AB-470B-41B0-BB3A-9BCB8586E506}" type="presOf" srcId="{5C3BFC13-BC9B-4B5A-A45B-1B05D37434F6}" destId="{B97A33E4-9487-47C5-9402-753472D2D2D3}" srcOrd="0" destOrd="0" presId="urn:microsoft.com/office/officeart/2005/8/layout/chevron1"/>
    <dgm:cxn modelId="{01244463-7E20-405F-905A-199EAAABEA5D}" srcId="{82A72D24-801A-42E0-9962-CC2693D9289C}" destId="{E81C3B39-183A-4ACC-8D39-C50D2561ED46}" srcOrd="0" destOrd="0" parTransId="{72416A82-FEDF-4486-9BCC-1A1F2B38CE40}" sibTransId="{C44416BD-F80E-4F6F-B116-A07FB4335CE2}"/>
    <dgm:cxn modelId="{5FF9EC65-A131-44F9-82AC-90BE6B712551}" type="presOf" srcId="{015B77D8-D790-4A56-9BA4-3D0D01221463}" destId="{402742FF-8565-4387-9A87-6C9034B99F51}" srcOrd="0" destOrd="0" presId="urn:microsoft.com/office/officeart/2005/8/layout/chevron1"/>
    <dgm:cxn modelId="{2A814711-72D8-4F82-A430-2366A0565935}" type="presOf" srcId="{E81C3B39-183A-4ACC-8D39-C50D2561ED46}" destId="{61D75C3F-D94E-4276-A0C0-818E736CDA7B}" srcOrd="0" destOrd="0" presId="urn:microsoft.com/office/officeart/2005/8/layout/chevron1"/>
    <dgm:cxn modelId="{1503B6A7-E6F7-48C6-A7D1-2F95C6EA17BD}" type="presParOf" srcId="{A86D59A5-F665-4BE7-B959-4A4A48C551B3}" destId="{61D75C3F-D94E-4276-A0C0-818E736CDA7B}" srcOrd="0" destOrd="0" presId="urn:microsoft.com/office/officeart/2005/8/layout/chevron1"/>
    <dgm:cxn modelId="{90EA289A-2A19-4973-A810-5A9072084701}" type="presParOf" srcId="{A86D59A5-F665-4BE7-B959-4A4A48C551B3}" destId="{A03387D5-8A66-4A9D-A478-8395B88B7686}" srcOrd="1" destOrd="0" presId="urn:microsoft.com/office/officeart/2005/8/layout/chevron1"/>
    <dgm:cxn modelId="{1E139BDF-3C90-46F8-BAA8-0C292EB24655}" type="presParOf" srcId="{A86D59A5-F665-4BE7-B959-4A4A48C551B3}" destId="{15CBAC7D-E367-49B5-A1BC-9C7A1D6DD5E1}" srcOrd="2" destOrd="0" presId="urn:microsoft.com/office/officeart/2005/8/layout/chevron1"/>
    <dgm:cxn modelId="{7D4A5EBB-4F5A-4C47-88EB-84C83B774DFA}" type="presParOf" srcId="{A86D59A5-F665-4BE7-B959-4A4A48C551B3}" destId="{FE1D7BD7-5ED4-486B-8EDA-71A1110FC0D2}" srcOrd="3" destOrd="0" presId="urn:microsoft.com/office/officeart/2005/8/layout/chevron1"/>
    <dgm:cxn modelId="{C7EC10B5-91D7-4EB2-B451-DB7FE8ADA04B}" type="presParOf" srcId="{A86D59A5-F665-4BE7-B959-4A4A48C551B3}" destId="{B97A33E4-9487-47C5-9402-753472D2D2D3}" srcOrd="4" destOrd="0" presId="urn:microsoft.com/office/officeart/2005/8/layout/chevron1"/>
    <dgm:cxn modelId="{97F853B4-1DF5-4F38-A117-14C634254672}" type="presParOf" srcId="{A86D59A5-F665-4BE7-B959-4A4A48C551B3}" destId="{B9E36640-5481-4DEB-BA9A-C45AB7291CDC}" srcOrd="5" destOrd="0" presId="urn:microsoft.com/office/officeart/2005/8/layout/chevron1"/>
    <dgm:cxn modelId="{257ED014-0A15-487D-A976-D64FCF8EEF87}" type="presParOf" srcId="{A86D59A5-F665-4BE7-B959-4A4A48C551B3}" destId="{60E4E208-F5B5-4667-8E3B-2ABB3004D20F}" srcOrd="6" destOrd="0" presId="urn:microsoft.com/office/officeart/2005/8/layout/chevron1"/>
    <dgm:cxn modelId="{2837DD43-CF52-4C6D-A980-DEB22B6A3CA1}" type="presParOf" srcId="{A86D59A5-F665-4BE7-B959-4A4A48C551B3}" destId="{92D8A077-5573-4360-A212-69601D6F485E}" srcOrd="7" destOrd="0" presId="urn:microsoft.com/office/officeart/2005/8/layout/chevron1"/>
    <dgm:cxn modelId="{0401A3B8-527F-4686-A275-3268F9161B23}" type="presParOf" srcId="{A86D59A5-F665-4BE7-B959-4A4A48C551B3}" destId="{402742FF-8565-4387-9A87-6C9034B99F51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A72D24-801A-42E0-9962-CC2693D9289C}" type="doc">
      <dgm:prSet loTypeId="urn:microsoft.com/office/officeart/2005/8/layout/chevron1" loCatId="process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4146D33-D3FB-4BD8-96AF-8862FAF1E28C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Date of Hire	</a:t>
          </a:r>
        </a:p>
      </dgm:t>
    </dgm:pt>
    <dgm:pt modelId="{A8C97F38-5336-4F08-B6E2-F76168FF8B31}" type="parTrans" cxnId="{96084E79-C694-466D-9D56-2D6BE7698F28}">
      <dgm:prSet/>
      <dgm:spPr/>
      <dgm:t>
        <a:bodyPr/>
        <a:lstStyle/>
        <a:p>
          <a:endParaRPr lang="en-US"/>
        </a:p>
      </dgm:t>
    </dgm:pt>
    <dgm:pt modelId="{1E97F083-AF1B-4908-9BFB-AD71B34C94EF}" type="sibTrans" cxnId="{96084E79-C694-466D-9D56-2D6BE7698F28}">
      <dgm:prSet/>
      <dgm:spPr/>
      <dgm:t>
        <a:bodyPr/>
        <a:lstStyle/>
        <a:p>
          <a:endParaRPr lang="en-US"/>
        </a:p>
      </dgm:t>
    </dgm:pt>
    <dgm:pt modelId="{E81C3B39-183A-4ACC-8D39-C50D2561ED46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Pre-Employment Test</a:t>
          </a:r>
        </a:p>
      </dgm:t>
    </dgm:pt>
    <dgm:pt modelId="{72416A82-FEDF-4486-9BCC-1A1F2B38CE40}" type="parTrans" cxnId="{01244463-7E20-405F-905A-199EAAABEA5D}">
      <dgm:prSet/>
      <dgm:spPr/>
      <dgm:t>
        <a:bodyPr/>
        <a:lstStyle/>
        <a:p>
          <a:endParaRPr lang="en-US"/>
        </a:p>
      </dgm:t>
    </dgm:pt>
    <dgm:pt modelId="{C44416BD-F80E-4F6F-B116-A07FB4335CE2}" type="sibTrans" cxnId="{01244463-7E20-405F-905A-199EAAABEA5D}">
      <dgm:prSet/>
      <dgm:spPr/>
      <dgm:t>
        <a:bodyPr/>
        <a:lstStyle/>
        <a:p>
          <a:endParaRPr lang="en-US"/>
        </a:p>
      </dgm:t>
    </dgm:pt>
    <dgm:pt modelId="{45E2DD30-8A08-4218-89E4-D6033531B777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FFC000"/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en-US" dirty="0"/>
            <a:t>Begin Safety Sensitive Function</a:t>
          </a:r>
        </a:p>
      </dgm:t>
    </dgm:pt>
    <dgm:pt modelId="{B10E2A3E-5AD5-4F1E-8FE0-E36A2D112FE1}" type="parTrans" cxnId="{E1A33AFD-4121-472C-B372-2B551CB3F8F1}">
      <dgm:prSet/>
      <dgm:spPr/>
      <dgm:t>
        <a:bodyPr/>
        <a:lstStyle/>
        <a:p>
          <a:endParaRPr lang="en-US"/>
        </a:p>
      </dgm:t>
    </dgm:pt>
    <dgm:pt modelId="{5AD2355E-DB17-4BFA-9F28-907D308AFF99}" type="sibTrans" cxnId="{E1A33AFD-4121-472C-B372-2B551CB3F8F1}">
      <dgm:prSet/>
      <dgm:spPr/>
      <dgm:t>
        <a:bodyPr/>
        <a:lstStyle/>
        <a:p>
          <a:endParaRPr lang="en-US"/>
        </a:p>
      </dgm:t>
    </dgm:pt>
    <dgm:pt modelId="{015B77D8-D790-4A56-9BA4-3D0D01221463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92D050"/>
        </a:solidFill>
        <a:ln/>
      </dgm:spPr>
      <dgm:t>
        <a:bodyPr/>
        <a:lstStyle/>
        <a:p>
          <a:r>
            <a:rPr lang="en-US" dirty="0"/>
            <a:t>Negative Result</a:t>
          </a:r>
        </a:p>
      </dgm:t>
    </dgm:pt>
    <dgm:pt modelId="{80B88578-5103-49FD-AA1A-5C6DD1F8B730}" type="parTrans" cxnId="{4C56E961-D5BE-40CC-B9EA-C2892C614792}">
      <dgm:prSet/>
      <dgm:spPr/>
      <dgm:t>
        <a:bodyPr/>
        <a:lstStyle/>
        <a:p>
          <a:endParaRPr lang="en-US"/>
        </a:p>
      </dgm:t>
    </dgm:pt>
    <dgm:pt modelId="{3B4E0826-E26A-4983-ADEF-634CDE7756D7}" type="sibTrans" cxnId="{4C56E961-D5BE-40CC-B9EA-C2892C614792}">
      <dgm:prSet/>
      <dgm:spPr/>
      <dgm:t>
        <a:bodyPr/>
        <a:lstStyle/>
        <a:p>
          <a:endParaRPr lang="en-US"/>
        </a:p>
      </dgm:t>
    </dgm:pt>
    <dgm:pt modelId="{5C3BFC13-BC9B-4B5A-A45B-1B05D37434F6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Begin Training</a:t>
          </a:r>
        </a:p>
      </dgm:t>
    </dgm:pt>
    <dgm:pt modelId="{2D113DDB-1E55-4CA2-86AA-F51030DD449E}" type="parTrans" cxnId="{42F90FD8-9040-441E-9F0D-F07D21A88037}">
      <dgm:prSet/>
      <dgm:spPr/>
      <dgm:t>
        <a:bodyPr/>
        <a:lstStyle/>
        <a:p>
          <a:endParaRPr lang="en-US"/>
        </a:p>
      </dgm:t>
    </dgm:pt>
    <dgm:pt modelId="{0E4B0E49-6F6D-43F8-8133-75F8F76A3555}" type="sibTrans" cxnId="{42F90FD8-9040-441E-9F0D-F07D21A88037}">
      <dgm:prSet/>
      <dgm:spPr/>
      <dgm:t>
        <a:bodyPr/>
        <a:lstStyle/>
        <a:p>
          <a:endParaRPr lang="en-US"/>
        </a:p>
      </dgm:t>
    </dgm:pt>
    <dgm:pt modelId="{A86D59A5-F665-4BE7-B959-4A4A48C551B3}" type="pres">
      <dgm:prSet presAssocID="{82A72D24-801A-42E0-9962-CC2693D928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D75C3F-D94E-4276-A0C0-818E736CDA7B}" type="pres">
      <dgm:prSet presAssocID="{E81C3B39-183A-4ACC-8D39-C50D2561ED4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387D5-8A66-4A9D-A478-8395B88B7686}" type="pres">
      <dgm:prSet presAssocID="{C44416BD-F80E-4F6F-B116-A07FB4335CE2}" presName="parTxOnlySpace" presStyleCnt="0"/>
      <dgm:spPr/>
    </dgm:pt>
    <dgm:pt modelId="{15CBAC7D-E367-49B5-A1BC-9C7A1D6DD5E1}" type="pres">
      <dgm:prSet presAssocID="{C4146D33-D3FB-4BD8-96AF-8862FAF1E28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D7BD7-5ED4-486B-8EDA-71A1110FC0D2}" type="pres">
      <dgm:prSet presAssocID="{1E97F083-AF1B-4908-9BFB-AD71B34C94EF}" presName="parTxOnlySpace" presStyleCnt="0"/>
      <dgm:spPr/>
    </dgm:pt>
    <dgm:pt modelId="{402742FF-8565-4387-9A87-6C9034B99F51}" type="pres">
      <dgm:prSet presAssocID="{015B77D8-D790-4A56-9BA4-3D0D01221463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3A42A-E9A5-4B97-8B07-519B3ED7F539}" type="pres">
      <dgm:prSet presAssocID="{3B4E0826-E26A-4983-ADEF-634CDE7756D7}" presName="parTxOnlySpace" presStyleCnt="0"/>
      <dgm:spPr/>
    </dgm:pt>
    <dgm:pt modelId="{B97A33E4-9487-47C5-9402-753472D2D2D3}" type="pres">
      <dgm:prSet presAssocID="{5C3BFC13-BC9B-4B5A-A45B-1B05D37434F6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36640-5481-4DEB-BA9A-C45AB7291CDC}" type="pres">
      <dgm:prSet presAssocID="{0E4B0E49-6F6D-43F8-8133-75F8F76A3555}" presName="parTxOnlySpace" presStyleCnt="0"/>
      <dgm:spPr/>
    </dgm:pt>
    <dgm:pt modelId="{60E4E208-F5B5-4667-8E3B-2ABB3004D20F}" type="pres">
      <dgm:prSet presAssocID="{45E2DD30-8A08-4218-89E4-D6033531B777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084E79-C694-466D-9D56-2D6BE7698F28}" srcId="{82A72D24-801A-42E0-9962-CC2693D9289C}" destId="{C4146D33-D3FB-4BD8-96AF-8862FAF1E28C}" srcOrd="1" destOrd="0" parTransId="{A8C97F38-5336-4F08-B6E2-F76168FF8B31}" sibTransId="{1E97F083-AF1B-4908-9BFB-AD71B34C94EF}"/>
    <dgm:cxn modelId="{4A7FFFD7-80E1-43B9-AD75-9C8A8B06A9E6}" type="presOf" srcId="{015B77D8-D790-4A56-9BA4-3D0D01221463}" destId="{402742FF-8565-4387-9A87-6C9034B99F51}" srcOrd="0" destOrd="0" presId="urn:microsoft.com/office/officeart/2005/8/layout/chevron1"/>
    <dgm:cxn modelId="{42F90FD8-9040-441E-9F0D-F07D21A88037}" srcId="{82A72D24-801A-42E0-9962-CC2693D9289C}" destId="{5C3BFC13-BC9B-4B5A-A45B-1B05D37434F6}" srcOrd="3" destOrd="0" parTransId="{2D113DDB-1E55-4CA2-86AA-F51030DD449E}" sibTransId="{0E4B0E49-6F6D-43F8-8133-75F8F76A3555}"/>
    <dgm:cxn modelId="{4C56E961-D5BE-40CC-B9EA-C2892C614792}" srcId="{82A72D24-801A-42E0-9962-CC2693D9289C}" destId="{015B77D8-D790-4A56-9BA4-3D0D01221463}" srcOrd="2" destOrd="0" parTransId="{80B88578-5103-49FD-AA1A-5C6DD1F8B730}" sibTransId="{3B4E0826-E26A-4983-ADEF-634CDE7756D7}"/>
    <dgm:cxn modelId="{01244463-7E20-405F-905A-199EAAABEA5D}" srcId="{82A72D24-801A-42E0-9962-CC2693D9289C}" destId="{E81C3B39-183A-4ACC-8D39-C50D2561ED46}" srcOrd="0" destOrd="0" parTransId="{72416A82-FEDF-4486-9BCC-1A1F2B38CE40}" sibTransId="{C44416BD-F80E-4F6F-B116-A07FB4335CE2}"/>
    <dgm:cxn modelId="{247C920E-CDA6-4459-8128-B6583208598F}" type="presOf" srcId="{45E2DD30-8A08-4218-89E4-D6033531B777}" destId="{60E4E208-F5B5-4667-8E3B-2ABB3004D20F}" srcOrd="0" destOrd="0" presId="urn:microsoft.com/office/officeart/2005/8/layout/chevron1"/>
    <dgm:cxn modelId="{03867A8A-F3AB-4CCE-862D-45115C5A310F}" type="presOf" srcId="{82A72D24-801A-42E0-9962-CC2693D9289C}" destId="{A86D59A5-F665-4BE7-B959-4A4A48C551B3}" srcOrd="0" destOrd="0" presId="urn:microsoft.com/office/officeart/2005/8/layout/chevron1"/>
    <dgm:cxn modelId="{E1A33AFD-4121-472C-B372-2B551CB3F8F1}" srcId="{82A72D24-801A-42E0-9962-CC2693D9289C}" destId="{45E2DD30-8A08-4218-89E4-D6033531B777}" srcOrd="4" destOrd="0" parTransId="{B10E2A3E-5AD5-4F1E-8FE0-E36A2D112FE1}" sibTransId="{5AD2355E-DB17-4BFA-9F28-907D308AFF99}"/>
    <dgm:cxn modelId="{3F646546-DA15-48EB-8D71-27203797F985}" type="presOf" srcId="{E81C3B39-183A-4ACC-8D39-C50D2561ED46}" destId="{61D75C3F-D94E-4276-A0C0-818E736CDA7B}" srcOrd="0" destOrd="0" presId="urn:microsoft.com/office/officeart/2005/8/layout/chevron1"/>
    <dgm:cxn modelId="{6B891179-F278-4B87-8EE8-FDCD275FC6AA}" type="presOf" srcId="{C4146D33-D3FB-4BD8-96AF-8862FAF1E28C}" destId="{15CBAC7D-E367-49B5-A1BC-9C7A1D6DD5E1}" srcOrd="0" destOrd="0" presId="urn:microsoft.com/office/officeart/2005/8/layout/chevron1"/>
    <dgm:cxn modelId="{6F7D728E-FF4C-41B3-9527-847668564414}" type="presOf" srcId="{5C3BFC13-BC9B-4B5A-A45B-1B05D37434F6}" destId="{B97A33E4-9487-47C5-9402-753472D2D2D3}" srcOrd="0" destOrd="0" presId="urn:microsoft.com/office/officeart/2005/8/layout/chevron1"/>
    <dgm:cxn modelId="{46419B87-028D-444B-93EF-321D4E92C82B}" type="presParOf" srcId="{A86D59A5-F665-4BE7-B959-4A4A48C551B3}" destId="{61D75C3F-D94E-4276-A0C0-818E736CDA7B}" srcOrd="0" destOrd="0" presId="urn:microsoft.com/office/officeart/2005/8/layout/chevron1"/>
    <dgm:cxn modelId="{919318BE-FC09-4EB9-9024-71AF36C37865}" type="presParOf" srcId="{A86D59A5-F665-4BE7-B959-4A4A48C551B3}" destId="{A03387D5-8A66-4A9D-A478-8395B88B7686}" srcOrd="1" destOrd="0" presId="urn:microsoft.com/office/officeart/2005/8/layout/chevron1"/>
    <dgm:cxn modelId="{2790DAE0-B1D5-4102-A315-8E040FA2F38A}" type="presParOf" srcId="{A86D59A5-F665-4BE7-B959-4A4A48C551B3}" destId="{15CBAC7D-E367-49B5-A1BC-9C7A1D6DD5E1}" srcOrd="2" destOrd="0" presId="urn:microsoft.com/office/officeart/2005/8/layout/chevron1"/>
    <dgm:cxn modelId="{68D997F2-BCFB-4E5F-BEDF-648D0C6AF0CC}" type="presParOf" srcId="{A86D59A5-F665-4BE7-B959-4A4A48C551B3}" destId="{FE1D7BD7-5ED4-486B-8EDA-71A1110FC0D2}" srcOrd="3" destOrd="0" presId="urn:microsoft.com/office/officeart/2005/8/layout/chevron1"/>
    <dgm:cxn modelId="{B6E25F7C-31E9-42DD-AA3F-A80B0C7AA7E2}" type="presParOf" srcId="{A86D59A5-F665-4BE7-B959-4A4A48C551B3}" destId="{402742FF-8565-4387-9A87-6C9034B99F51}" srcOrd="4" destOrd="0" presId="urn:microsoft.com/office/officeart/2005/8/layout/chevron1"/>
    <dgm:cxn modelId="{1E9D619D-7B94-4ED8-A889-47B6F81F09A7}" type="presParOf" srcId="{A86D59A5-F665-4BE7-B959-4A4A48C551B3}" destId="{B2F3A42A-E9A5-4B97-8B07-519B3ED7F539}" srcOrd="5" destOrd="0" presId="urn:microsoft.com/office/officeart/2005/8/layout/chevron1"/>
    <dgm:cxn modelId="{20980E8C-73D6-48D9-A60B-2E5864007E7E}" type="presParOf" srcId="{A86D59A5-F665-4BE7-B959-4A4A48C551B3}" destId="{B97A33E4-9487-47C5-9402-753472D2D2D3}" srcOrd="6" destOrd="0" presId="urn:microsoft.com/office/officeart/2005/8/layout/chevron1"/>
    <dgm:cxn modelId="{55C71285-C500-4A85-9030-47B459F22A1C}" type="presParOf" srcId="{A86D59A5-F665-4BE7-B959-4A4A48C551B3}" destId="{B9E36640-5481-4DEB-BA9A-C45AB7291CDC}" srcOrd="7" destOrd="0" presId="urn:microsoft.com/office/officeart/2005/8/layout/chevron1"/>
    <dgm:cxn modelId="{44F36F37-92CC-4F34-BC1C-8690C47FFA0E}" type="presParOf" srcId="{A86D59A5-F665-4BE7-B959-4A4A48C551B3}" destId="{60E4E208-F5B5-4667-8E3B-2ABB3004D20F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459BC3-28BA-44D5-95DF-CB5E133CAB1B}" type="doc">
      <dgm:prSet loTypeId="urn:microsoft.com/office/officeart/2005/8/layout/hProcess9" loCatId="process" qsTypeId="urn:microsoft.com/office/officeart/2005/8/quickstyle/3d3" qsCatId="3D" csTypeId="urn:microsoft.com/office/officeart/2005/8/colors/accent0_3" csCatId="mainScheme" phldr="1"/>
      <dgm:spPr/>
    </dgm:pt>
    <dgm:pt modelId="{4C6632C4-DA1D-442D-9EEE-1CBAC9DE1E84}">
      <dgm:prSet phldrT="[Text]"/>
      <dgm:spPr/>
      <dgm:t>
        <a:bodyPr/>
        <a:lstStyle/>
        <a:p>
          <a:r>
            <a:rPr lang="en-US" dirty="0"/>
            <a:t>Reports, Tips, Fights, Signs or Symptoms, Etc.</a:t>
          </a:r>
        </a:p>
      </dgm:t>
    </dgm:pt>
    <dgm:pt modelId="{BC8303ED-D606-4101-9817-3CFC67D96BF9}" type="parTrans" cxnId="{915125EF-2510-41F5-9C16-39C4735A2613}">
      <dgm:prSet/>
      <dgm:spPr/>
      <dgm:t>
        <a:bodyPr/>
        <a:lstStyle/>
        <a:p>
          <a:endParaRPr lang="en-US"/>
        </a:p>
      </dgm:t>
    </dgm:pt>
    <dgm:pt modelId="{09E00352-94D7-47A1-A040-A5D41F8B0E77}" type="sibTrans" cxnId="{915125EF-2510-41F5-9C16-39C4735A2613}">
      <dgm:prSet/>
      <dgm:spPr/>
      <dgm:t>
        <a:bodyPr/>
        <a:lstStyle/>
        <a:p>
          <a:endParaRPr lang="en-US"/>
        </a:p>
      </dgm:t>
    </dgm:pt>
    <dgm:pt modelId="{17BB99C7-CADF-432C-A402-1EAC87EBAD64}">
      <dgm:prSet phldrT="[Text]"/>
      <dgm:spPr/>
      <dgm:t>
        <a:bodyPr/>
        <a:lstStyle/>
        <a:p>
          <a:r>
            <a:rPr lang="en-US" dirty="0"/>
            <a:t>Face-to-Face Evaluation</a:t>
          </a:r>
        </a:p>
      </dgm:t>
    </dgm:pt>
    <dgm:pt modelId="{84BC4A1B-0787-46ED-95B2-9299AE68A70F}" type="parTrans" cxnId="{348F17C4-726E-4186-8CF2-D8B6F058BFC9}">
      <dgm:prSet/>
      <dgm:spPr/>
      <dgm:t>
        <a:bodyPr/>
        <a:lstStyle/>
        <a:p>
          <a:endParaRPr lang="en-US"/>
        </a:p>
      </dgm:t>
    </dgm:pt>
    <dgm:pt modelId="{8F921789-1A7B-42A1-8794-28D23D75538B}" type="sibTrans" cxnId="{348F17C4-726E-4186-8CF2-D8B6F058BFC9}">
      <dgm:prSet/>
      <dgm:spPr/>
      <dgm:t>
        <a:bodyPr/>
        <a:lstStyle/>
        <a:p>
          <a:endParaRPr lang="en-US"/>
        </a:p>
      </dgm:t>
    </dgm:pt>
    <dgm:pt modelId="{24119644-C13B-4C93-A6F6-7A8505385372}">
      <dgm:prSet phldrT="[Text]"/>
      <dgm:spPr/>
      <dgm:t>
        <a:bodyPr/>
        <a:lstStyle/>
        <a:p>
          <a:r>
            <a:rPr lang="en-US" dirty="0"/>
            <a:t>Test or Release</a:t>
          </a:r>
        </a:p>
      </dgm:t>
    </dgm:pt>
    <dgm:pt modelId="{839304F9-8A36-4276-BE44-8DDA3B3B484B}" type="parTrans" cxnId="{9F1BE477-DE05-4D55-9607-44F9318C8BB5}">
      <dgm:prSet/>
      <dgm:spPr/>
      <dgm:t>
        <a:bodyPr/>
        <a:lstStyle/>
        <a:p>
          <a:endParaRPr lang="en-US"/>
        </a:p>
      </dgm:t>
    </dgm:pt>
    <dgm:pt modelId="{0529BBC2-2554-4EA2-81DE-0E0C649B9B28}" type="sibTrans" cxnId="{9F1BE477-DE05-4D55-9607-44F9318C8BB5}">
      <dgm:prSet/>
      <dgm:spPr/>
      <dgm:t>
        <a:bodyPr/>
        <a:lstStyle/>
        <a:p>
          <a:endParaRPr lang="en-US"/>
        </a:p>
      </dgm:t>
    </dgm:pt>
    <dgm:pt modelId="{0A9AD7D5-0FF2-433D-8374-2CAD6A1E7871}" type="pres">
      <dgm:prSet presAssocID="{AB459BC3-28BA-44D5-95DF-CB5E133CAB1B}" presName="CompostProcess" presStyleCnt="0">
        <dgm:presLayoutVars>
          <dgm:dir/>
          <dgm:resizeHandles val="exact"/>
        </dgm:presLayoutVars>
      </dgm:prSet>
      <dgm:spPr/>
    </dgm:pt>
    <dgm:pt modelId="{FB1D6CB2-338A-4830-8AC4-7D553B3E89E8}" type="pres">
      <dgm:prSet presAssocID="{AB459BC3-28BA-44D5-95DF-CB5E133CAB1B}" presName="arrow" presStyleLbl="bgShp" presStyleIdx="0" presStyleCnt="1"/>
      <dgm:spPr>
        <a:solidFill>
          <a:schemeClr val="accent1">
            <a:lumMod val="60000"/>
            <a:lumOff val="40000"/>
          </a:schemeClr>
        </a:solidFill>
      </dgm:spPr>
    </dgm:pt>
    <dgm:pt modelId="{84DFB635-CEB4-46AF-AD3A-AA9E5958D7E8}" type="pres">
      <dgm:prSet presAssocID="{AB459BC3-28BA-44D5-95DF-CB5E133CAB1B}" presName="linearProcess" presStyleCnt="0"/>
      <dgm:spPr/>
    </dgm:pt>
    <dgm:pt modelId="{B5765FF8-CDCE-49CF-ACE3-BDE5A3BE3D56}" type="pres">
      <dgm:prSet presAssocID="{4C6632C4-DA1D-442D-9EEE-1CBAC9DE1E8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F56BCB-A428-404E-8112-0E0124140C17}" type="pres">
      <dgm:prSet presAssocID="{09E00352-94D7-47A1-A040-A5D41F8B0E77}" presName="sibTrans" presStyleCnt="0"/>
      <dgm:spPr/>
    </dgm:pt>
    <dgm:pt modelId="{0092A464-79F9-4848-BA5F-F4694D03E241}" type="pres">
      <dgm:prSet presAssocID="{17BB99C7-CADF-432C-A402-1EAC87EBAD6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0AA6B-A69B-43A6-AF81-8F45153D7D11}" type="pres">
      <dgm:prSet presAssocID="{8F921789-1A7B-42A1-8794-28D23D75538B}" presName="sibTrans" presStyleCnt="0"/>
      <dgm:spPr/>
    </dgm:pt>
    <dgm:pt modelId="{32FCE0A7-4730-4BB9-A656-ECB6EC473B62}" type="pres">
      <dgm:prSet presAssocID="{24119644-C13B-4C93-A6F6-7A850538537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2D3C3C-B975-4353-866B-0F65A65ECAFE}" type="presOf" srcId="{AB459BC3-28BA-44D5-95DF-CB5E133CAB1B}" destId="{0A9AD7D5-0FF2-433D-8374-2CAD6A1E7871}" srcOrd="0" destOrd="0" presId="urn:microsoft.com/office/officeart/2005/8/layout/hProcess9"/>
    <dgm:cxn modelId="{E7156F7D-FA42-48CF-B69D-38565BD2AC08}" type="presOf" srcId="{17BB99C7-CADF-432C-A402-1EAC87EBAD64}" destId="{0092A464-79F9-4848-BA5F-F4694D03E241}" srcOrd="0" destOrd="0" presId="urn:microsoft.com/office/officeart/2005/8/layout/hProcess9"/>
    <dgm:cxn modelId="{9ECAB035-B915-42FA-936E-F040D6AF34E9}" type="presOf" srcId="{4C6632C4-DA1D-442D-9EEE-1CBAC9DE1E84}" destId="{B5765FF8-CDCE-49CF-ACE3-BDE5A3BE3D56}" srcOrd="0" destOrd="0" presId="urn:microsoft.com/office/officeart/2005/8/layout/hProcess9"/>
    <dgm:cxn modelId="{915125EF-2510-41F5-9C16-39C4735A2613}" srcId="{AB459BC3-28BA-44D5-95DF-CB5E133CAB1B}" destId="{4C6632C4-DA1D-442D-9EEE-1CBAC9DE1E84}" srcOrd="0" destOrd="0" parTransId="{BC8303ED-D606-4101-9817-3CFC67D96BF9}" sibTransId="{09E00352-94D7-47A1-A040-A5D41F8B0E77}"/>
    <dgm:cxn modelId="{9F1BE477-DE05-4D55-9607-44F9318C8BB5}" srcId="{AB459BC3-28BA-44D5-95DF-CB5E133CAB1B}" destId="{24119644-C13B-4C93-A6F6-7A8505385372}" srcOrd="2" destOrd="0" parTransId="{839304F9-8A36-4276-BE44-8DDA3B3B484B}" sibTransId="{0529BBC2-2554-4EA2-81DE-0E0C649B9B28}"/>
    <dgm:cxn modelId="{5CEA10BB-9E1E-4A2E-B783-8B0EDE5ABA08}" type="presOf" srcId="{24119644-C13B-4C93-A6F6-7A8505385372}" destId="{32FCE0A7-4730-4BB9-A656-ECB6EC473B62}" srcOrd="0" destOrd="0" presId="urn:microsoft.com/office/officeart/2005/8/layout/hProcess9"/>
    <dgm:cxn modelId="{348F17C4-726E-4186-8CF2-D8B6F058BFC9}" srcId="{AB459BC3-28BA-44D5-95DF-CB5E133CAB1B}" destId="{17BB99C7-CADF-432C-A402-1EAC87EBAD64}" srcOrd="1" destOrd="0" parTransId="{84BC4A1B-0787-46ED-95B2-9299AE68A70F}" sibTransId="{8F921789-1A7B-42A1-8794-28D23D75538B}"/>
    <dgm:cxn modelId="{99B40D79-15AD-47B9-B0E9-F296064F0C55}" type="presParOf" srcId="{0A9AD7D5-0FF2-433D-8374-2CAD6A1E7871}" destId="{FB1D6CB2-338A-4830-8AC4-7D553B3E89E8}" srcOrd="0" destOrd="0" presId="urn:microsoft.com/office/officeart/2005/8/layout/hProcess9"/>
    <dgm:cxn modelId="{949116D3-A3BC-4F7B-B71A-ACE04EA5D381}" type="presParOf" srcId="{0A9AD7D5-0FF2-433D-8374-2CAD6A1E7871}" destId="{84DFB635-CEB4-46AF-AD3A-AA9E5958D7E8}" srcOrd="1" destOrd="0" presId="urn:microsoft.com/office/officeart/2005/8/layout/hProcess9"/>
    <dgm:cxn modelId="{0C6DD847-6414-4B6A-822C-94A82A65E551}" type="presParOf" srcId="{84DFB635-CEB4-46AF-AD3A-AA9E5958D7E8}" destId="{B5765FF8-CDCE-49CF-ACE3-BDE5A3BE3D56}" srcOrd="0" destOrd="0" presId="urn:microsoft.com/office/officeart/2005/8/layout/hProcess9"/>
    <dgm:cxn modelId="{4FEB28C9-6F6D-42D2-A926-0E50BDB6B6D7}" type="presParOf" srcId="{84DFB635-CEB4-46AF-AD3A-AA9E5958D7E8}" destId="{61F56BCB-A428-404E-8112-0E0124140C17}" srcOrd="1" destOrd="0" presId="urn:microsoft.com/office/officeart/2005/8/layout/hProcess9"/>
    <dgm:cxn modelId="{7EBB79E3-F704-4622-A280-23F4F7C28E0D}" type="presParOf" srcId="{84DFB635-CEB4-46AF-AD3A-AA9E5958D7E8}" destId="{0092A464-79F9-4848-BA5F-F4694D03E241}" srcOrd="2" destOrd="0" presId="urn:microsoft.com/office/officeart/2005/8/layout/hProcess9"/>
    <dgm:cxn modelId="{F03BF634-E7E3-4EE3-A54B-7BFACB32EF60}" type="presParOf" srcId="{84DFB635-CEB4-46AF-AD3A-AA9E5958D7E8}" destId="{33C0AA6B-A69B-43A6-AF81-8F45153D7D11}" srcOrd="3" destOrd="0" presId="urn:microsoft.com/office/officeart/2005/8/layout/hProcess9"/>
    <dgm:cxn modelId="{BB13D743-16EA-424C-81E2-F95F58598F61}" type="presParOf" srcId="{84DFB635-CEB4-46AF-AD3A-AA9E5958D7E8}" destId="{32FCE0A7-4730-4BB9-A656-ECB6EC473B6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BAC7D-E367-49B5-A1BC-9C7A1D6DD5E1}">
      <dsp:nvSpPr>
        <dsp:cNvPr id="0" name=""/>
        <dsp:cNvSpPr/>
      </dsp:nvSpPr>
      <dsp:spPr>
        <a:xfrm>
          <a:off x="1280" y="118575"/>
          <a:ext cx="1139312" cy="45572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Date of Hire	</a:t>
          </a:r>
        </a:p>
      </dsp:txBody>
      <dsp:txXfrm>
        <a:off x="229143" y="118575"/>
        <a:ext cx="683587" cy="455725"/>
      </dsp:txXfrm>
    </dsp:sp>
    <dsp:sp modelId="{61D75C3F-D94E-4276-A0C0-818E736CDA7B}">
      <dsp:nvSpPr>
        <dsp:cNvPr id="0" name=""/>
        <dsp:cNvSpPr/>
      </dsp:nvSpPr>
      <dsp:spPr>
        <a:xfrm>
          <a:off x="1026661" y="118575"/>
          <a:ext cx="1139312" cy="45572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Pre-Employment Test</a:t>
          </a:r>
        </a:p>
      </dsp:txBody>
      <dsp:txXfrm>
        <a:off x="1254524" y="118575"/>
        <a:ext cx="683587" cy="455725"/>
      </dsp:txXfrm>
    </dsp:sp>
    <dsp:sp modelId="{402742FF-8565-4387-9A87-6C9034B99F51}">
      <dsp:nvSpPr>
        <dsp:cNvPr id="0" name=""/>
        <dsp:cNvSpPr/>
      </dsp:nvSpPr>
      <dsp:spPr>
        <a:xfrm>
          <a:off x="2052042" y="118575"/>
          <a:ext cx="1139312" cy="455725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Negative Result</a:t>
          </a:r>
        </a:p>
      </dsp:txBody>
      <dsp:txXfrm>
        <a:off x="2279905" y="118575"/>
        <a:ext cx="683587" cy="455725"/>
      </dsp:txXfrm>
    </dsp:sp>
    <dsp:sp modelId="{B97A33E4-9487-47C5-9402-753472D2D2D3}">
      <dsp:nvSpPr>
        <dsp:cNvPr id="0" name=""/>
        <dsp:cNvSpPr/>
      </dsp:nvSpPr>
      <dsp:spPr>
        <a:xfrm>
          <a:off x="3077424" y="118575"/>
          <a:ext cx="1139312" cy="45572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Begin Training</a:t>
          </a:r>
        </a:p>
      </dsp:txBody>
      <dsp:txXfrm>
        <a:off x="3305287" y="118575"/>
        <a:ext cx="683587" cy="455725"/>
      </dsp:txXfrm>
    </dsp:sp>
    <dsp:sp modelId="{60E4E208-F5B5-4667-8E3B-2ABB3004D20F}">
      <dsp:nvSpPr>
        <dsp:cNvPr id="0" name=""/>
        <dsp:cNvSpPr/>
      </dsp:nvSpPr>
      <dsp:spPr>
        <a:xfrm>
          <a:off x="4102805" y="118575"/>
          <a:ext cx="1139312" cy="455725"/>
        </a:xfrm>
        <a:prstGeom prst="chevron">
          <a:avLst/>
        </a:prstGeom>
        <a:solidFill>
          <a:srgbClr val="FFC000"/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Begin Safety Sensitive Function</a:t>
          </a:r>
        </a:p>
      </dsp:txBody>
      <dsp:txXfrm>
        <a:off x="4330668" y="118575"/>
        <a:ext cx="683587" cy="455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BAC7D-E367-49B5-A1BC-9C7A1D6DD5E1}">
      <dsp:nvSpPr>
        <dsp:cNvPr id="0" name=""/>
        <dsp:cNvSpPr/>
      </dsp:nvSpPr>
      <dsp:spPr>
        <a:xfrm>
          <a:off x="1284" y="191010"/>
          <a:ext cx="1143256" cy="45730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Date of Hire	</a:t>
          </a:r>
        </a:p>
      </dsp:txBody>
      <dsp:txXfrm>
        <a:off x="229935" y="191010"/>
        <a:ext cx="685954" cy="457302"/>
      </dsp:txXfrm>
    </dsp:sp>
    <dsp:sp modelId="{61D75C3F-D94E-4276-A0C0-818E736CDA7B}">
      <dsp:nvSpPr>
        <dsp:cNvPr id="0" name=""/>
        <dsp:cNvSpPr/>
      </dsp:nvSpPr>
      <dsp:spPr>
        <a:xfrm>
          <a:off x="1030215" y="191010"/>
          <a:ext cx="1143256" cy="45730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Pre-Employment Test</a:t>
          </a:r>
        </a:p>
      </dsp:txBody>
      <dsp:txXfrm>
        <a:off x="1258866" y="191010"/>
        <a:ext cx="685954" cy="457302"/>
      </dsp:txXfrm>
    </dsp:sp>
    <dsp:sp modelId="{B97A33E4-9487-47C5-9402-753472D2D2D3}">
      <dsp:nvSpPr>
        <dsp:cNvPr id="0" name=""/>
        <dsp:cNvSpPr/>
      </dsp:nvSpPr>
      <dsp:spPr>
        <a:xfrm>
          <a:off x="2059146" y="191010"/>
          <a:ext cx="1143256" cy="45730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Begin Training</a:t>
          </a:r>
        </a:p>
      </dsp:txBody>
      <dsp:txXfrm>
        <a:off x="2287797" y="191010"/>
        <a:ext cx="685954" cy="457302"/>
      </dsp:txXfrm>
    </dsp:sp>
    <dsp:sp modelId="{402742FF-8565-4387-9A87-6C9034B99F51}">
      <dsp:nvSpPr>
        <dsp:cNvPr id="0" name=""/>
        <dsp:cNvSpPr/>
      </dsp:nvSpPr>
      <dsp:spPr>
        <a:xfrm>
          <a:off x="3088077" y="191010"/>
          <a:ext cx="1143256" cy="457302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Negative Result</a:t>
          </a:r>
        </a:p>
      </dsp:txBody>
      <dsp:txXfrm>
        <a:off x="3316728" y="191010"/>
        <a:ext cx="685954" cy="457302"/>
      </dsp:txXfrm>
    </dsp:sp>
    <dsp:sp modelId="{60E4E208-F5B5-4667-8E3B-2ABB3004D20F}">
      <dsp:nvSpPr>
        <dsp:cNvPr id="0" name=""/>
        <dsp:cNvSpPr/>
      </dsp:nvSpPr>
      <dsp:spPr>
        <a:xfrm>
          <a:off x="4117007" y="191010"/>
          <a:ext cx="1143256" cy="457302"/>
        </a:xfrm>
        <a:prstGeom prst="chevron">
          <a:avLst/>
        </a:prstGeom>
        <a:solidFill>
          <a:srgbClr val="FFC000"/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Begin Safety Sensitive Function</a:t>
          </a:r>
        </a:p>
      </dsp:txBody>
      <dsp:txXfrm>
        <a:off x="4345658" y="191010"/>
        <a:ext cx="685954" cy="457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75C3F-D94E-4276-A0C0-818E736CDA7B}">
      <dsp:nvSpPr>
        <dsp:cNvPr id="0" name=""/>
        <dsp:cNvSpPr/>
      </dsp:nvSpPr>
      <dsp:spPr>
        <a:xfrm>
          <a:off x="0" y="237066"/>
          <a:ext cx="1131284" cy="45251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Pre-Employment Test</a:t>
          </a:r>
        </a:p>
      </dsp:txBody>
      <dsp:txXfrm>
        <a:off x="226257" y="237066"/>
        <a:ext cx="678771" cy="452513"/>
      </dsp:txXfrm>
    </dsp:sp>
    <dsp:sp modelId="{15CBAC7D-E367-49B5-A1BC-9C7A1D6DD5E1}">
      <dsp:nvSpPr>
        <dsp:cNvPr id="0" name=""/>
        <dsp:cNvSpPr/>
      </dsp:nvSpPr>
      <dsp:spPr>
        <a:xfrm>
          <a:off x="1018156" y="233188"/>
          <a:ext cx="1131284" cy="45251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Date of Hire	</a:t>
          </a:r>
        </a:p>
      </dsp:txBody>
      <dsp:txXfrm>
        <a:off x="1244413" y="233188"/>
        <a:ext cx="678771" cy="452513"/>
      </dsp:txXfrm>
    </dsp:sp>
    <dsp:sp modelId="{B97A33E4-9487-47C5-9402-753472D2D2D3}">
      <dsp:nvSpPr>
        <dsp:cNvPr id="0" name=""/>
        <dsp:cNvSpPr/>
      </dsp:nvSpPr>
      <dsp:spPr>
        <a:xfrm>
          <a:off x="2036312" y="233188"/>
          <a:ext cx="1131284" cy="45251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Begin Training</a:t>
          </a:r>
        </a:p>
      </dsp:txBody>
      <dsp:txXfrm>
        <a:off x="2262569" y="233188"/>
        <a:ext cx="678771" cy="452513"/>
      </dsp:txXfrm>
    </dsp:sp>
    <dsp:sp modelId="{60E4E208-F5B5-4667-8E3B-2ABB3004D20F}">
      <dsp:nvSpPr>
        <dsp:cNvPr id="0" name=""/>
        <dsp:cNvSpPr/>
      </dsp:nvSpPr>
      <dsp:spPr>
        <a:xfrm>
          <a:off x="3054467" y="233188"/>
          <a:ext cx="1131284" cy="452513"/>
        </a:xfrm>
        <a:prstGeom prst="chevron">
          <a:avLst/>
        </a:prstGeom>
        <a:solidFill>
          <a:srgbClr val="FFC000"/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Begin Safety Sensitive Function</a:t>
          </a:r>
        </a:p>
      </dsp:txBody>
      <dsp:txXfrm>
        <a:off x="3280724" y="233188"/>
        <a:ext cx="678771" cy="452513"/>
      </dsp:txXfrm>
    </dsp:sp>
    <dsp:sp modelId="{402742FF-8565-4387-9A87-6C9034B99F51}">
      <dsp:nvSpPr>
        <dsp:cNvPr id="0" name=""/>
        <dsp:cNvSpPr/>
      </dsp:nvSpPr>
      <dsp:spPr>
        <a:xfrm>
          <a:off x="4072624" y="233188"/>
          <a:ext cx="1131284" cy="452513"/>
        </a:xfrm>
        <a:prstGeom prst="chevron">
          <a:avLst/>
        </a:prstGeom>
        <a:solidFill>
          <a:srgbClr val="92D050"/>
        </a:solidFill>
        <a:ln>
          <a:solidFill>
            <a:schemeClr val="bg1">
              <a:lumMod val="8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Negative Result</a:t>
          </a:r>
        </a:p>
      </dsp:txBody>
      <dsp:txXfrm>
        <a:off x="4298881" y="233188"/>
        <a:ext cx="678771" cy="4525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75C3F-D94E-4276-A0C0-818E736CDA7B}">
      <dsp:nvSpPr>
        <dsp:cNvPr id="0" name=""/>
        <dsp:cNvSpPr/>
      </dsp:nvSpPr>
      <dsp:spPr>
        <a:xfrm>
          <a:off x="1280" y="238202"/>
          <a:ext cx="1139312" cy="45572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Pre-Employment Test</a:t>
          </a:r>
        </a:p>
      </dsp:txBody>
      <dsp:txXfrm>
        <a:off x="229143" y="238202"/>
        <a:ext cx="683587" cy="455725"/>
      </dsp:txXfrm>
    </dsp:sp>
    <dsp:sp modelId="{15CBAC7D-E367-49B5-A1BC-9C7A1D6DD5E1}">
      <dsp:nvSpPr>
        <dsp:cNvPr id="0" name=""/>
        <dsp:cNvSpPr/>
      </dsp:nvSpPr>
      <dsp:spPr>
        <a:xfrm>
          <a:off x="1026661" y="238202"/>
          <a:ext cx="1139312" cy="45572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Date of Hire	</a:t>
          </a:r>
        </a:p>
      </dsp:txBody>
      <dsp:txXfrm>
        <a:off x="1254524" y="238202"/>
        <a:ext cx="683587" cy="455725"/>
      </dsp:txXfrm>
    </dsp:sp>
    <dsp:sp modelId="{402742FF-8565-4387-9A87-6C9034B99F51}">
      <dsp:nvSpPr>
        <dsp:cNvPr id="0" name=""/>
        <dsp:cNvSpPr/>
      </dsp:nvSpPr>
      <dsp:spPr>
        <a:xfrm>
          <a:off x="2052043" y="238202"/>
          <a:ext cx="1139312" cy="455725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Negative Result</a:t>
          </a:r>
        </a:p>
      </dsp:txBody>
      <dsp:txXfrm>
        <a:off x="2279906" y="238202"/>
        <a:ext cx="683587" cy="455725"/>
      </dsp:txXfrm>
    </dsp:sp>
    <dsp:sp modelId="{B97A33E4-9487-47C5-9402-753472D2D2D3}">
      <dsp:nvSpPr>
        <dsp:cNvPr id="0" name=""/>
        <dsp:cNvSpPr/>
      </dsp:nvSpPr>
      <dsp:spPr>
        <a:xfrm>
          <a:off x="3077424" y="238202"/>
          <a:ext cx="1139312" cy="45572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Begin Training</a:t>
          </a:r>
        </a:p>
      </dsp:txBody>
      <dsp:txXfrm>
        <a:off x="3305287" y="238202"/>
        <a:ext cx="683587" cy="455725"/>
      </dsp:txXfrm>
    </dsp:sp>
    <dsp:sp modelId="{60E4E208-F5B5-4667-8E3B-2ABB3004D20F}">
      <dsp:nvSpPr>
        <dsp:cNvPr id="0" name=""/>
        <dsp:cNvSpPr/>
      </dsp:nvSpPr>
      <dsp:spPr>
        <a:xfrm>
          <a:off x="4102806" y="238202"/>
          <a:ext cx="1139312" cy="455725"/>
        </a:xfrm>
        <a:prstGeom prst="chevron">
          <a:avLst/>
        </a:prstGeom>
        <a:solidFill>
          <a:srgbClr val="FFC000"/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Begin Safety Sensitive Function</a:t>
          </a:r>
        </a:p>
      </dsp:txBody>
      <dsp:txXfrm>
        <a:off x="4330669" y="238202"/>
        <a:ext cx="683587" cy="4557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D6CB2-338A-4830-8AC4-7D553B3E89E8}">
      <dsp:nvSpPr>
        <dsp:cNvPr id="0" name=""/>
        <dsp:cNvSpPr/>
      </dsp:nvSpPr>
      <dsp:spPr>
        <a:xfrm>
          <a:off x="445510" y="0"/>
          <a:ext cx="5049115" cy="2444318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65FF8-CDCE-49CF-ACE3-BDE5A3BE3D56}">
      <dsp:nvSpPr>
        <dsp:cNvPr id="0" name=""/>
        <dsp:cNvSpPr/>
      </dsp:nvSpPr>
      <dsp:spPr>
        <a:xfrm>
          <a:off x="201291" y="733295"/>
          <a:ext cx="1782040" cy="9777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Reports, Tips, Fights, Signs or Symptoms, Etc.</a:t>
          </a:r>
        </a:p>
      </dsp:txBody>
      <dsp:txXfrm>
        <a:off x="249020" y="781024"/>
        <a:ext cx="1686582" cy="882269"/>
      </dsp:txXfrm>
    </dsp:sp>
    <dsp:sp modelId="{0092A464-79F9-4848-BA5F-F4694D03E241}">
      <dsp:nvSpPr>
        <dsp:cNvPr id="0" name=""/>
        <dsp:cNvSpPr/>
      </dsp:nvSpPr>
      <dsp:spPr>
        <a:xfrm>
          <a:off x="2079047" y="733295"/>
          <a:ext cx="1782040" cy="9777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Face-to-Face Evaluation</a:t>
          </a:r>
        </a:p>
      </dsp:txBody>
      <dsp:txXfrm>
        <a:off x="2126776" y="781024"/>
        <a:ext cx="1686582" cy="882269"/>
      </dsp:txXfrm>
    </dsp:sp>
    <dsp:sp modelId="{32FCE0A7-4730-4BB9-A656-ECB6EC473B62}">
      <dsp:nvSpPr>
        <dsp:cNvPr id="0" name=""/>
        <dsp:cNvSpPr/>
      </dsp:nvSpPr>
      <dsp:spPr>
        <a:xfrm>
          <a:off x="3956803" y="733295"/>
          <a:ext cx="1782040" cy="9777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Test or Release</a:t>
          </a:r>
        </a:p>
      </dsp:txBody>
      <dsp:txXfrm>
        <a:off x="4004532" y="781024"/>
        <a:ext cx="1686582" cy="882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1DC33813-86A8-492A-AE12-98AAEACF43FF}" type="datetimeFigureOut">
              <a:rPr lang="en-US" smtClean="0">
                <a:latin typeface="Gill Sans MT" panose="020B0502020104020203" pitchFamily="34" charset="0"/>
              </a:rPr>
              <a:pPr/>
              <a:t>4/29/2021</a:t>
            </a:fld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BDEEE6-70E4-425C-905B-2A4AC3985FF0}" type="slidenum">
              <a:rPr lang="en-US" smtClean="0">
                <a:latin typeface="Gill Sans MT" panose="020B0502020104020203" pitchFamily="34" charset="0"/>
              </a:rPr>
              <a:pPr/>
              <a:t>‹#›</a:t>
            </a:fld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381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C212F185-B6B5-4E3A-AD87-2FF3BCD19979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757" tIns="46378" rIns="92757" bIns="4637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74FDF521-A8C0-47CF-B688-3383CB252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0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lIns="91427" tIns="45713" rIns="91427" bIns="45713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DF521-A8C0-47CF-B688-3383CB252F1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62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75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4120064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76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3834351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77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807504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78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301445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107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2559228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112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2597376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13233-1259-4641-A4BD-8FE9A575D4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73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864184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2454170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2674958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54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2613703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1036802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60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983837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FDFF-472B-4B64-B189-4331DDDD92E1}" type="slidenum">
              <a:rPr lang="en-US" smtClean="0"/>
              <a:t>69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11/8/2016</a:t>
            </a:r>
          </a:p>
        </p:txBody>
      </p:sp>
    </p:spTree>
    <p:extLst>
      <p:ext uri="{BB962C8B-B14F-4D97-AF65-F5344CB8AC3E}">
        <p14:creationId xmlns:p14="http://schemas.microsoft.com/office/powerpoint/2010/main" val="88047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TA_slide3_edit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" y="0"/>
            <a:ext cx="9143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8713" y="2406759"/>
            <a:ext cx="4395788" cy="1050303"/>
          </a:xfrm>
        </p:spPr>
        <p:txBody>
          <a:bodyPr anchor="t"/>
          <a:lstStyle>
            <a:lvl1pPr algn="r"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8713" y="3656233"/>
            <a:ext cx="4395788" cy="972949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ill Sans MT"/>
                <a:cs typeface="Gill Sans MT"/>
              </a:defRPr>
            </a:lvl1pPr>
          </a:lstStyle>
          <a:p>
            <a:fld id="{F00A00CB-2C12-43BD-8097-0EF59CD27A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ill Sans MT"/>
                <a:cs typeface="Gill Sans MT"/>
              </a:defRPr>
            </a:lvl1pPr>
          </a:lstStyle>
          <a:p>
            <a:fld id="{F00A00CB-2C12-43BD-8097-0EF59CD27A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61860"/>
            <a:ext cx="2057400" cy="55643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61860"/>
            <a:ext cx="6019800" cy="5564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ill Sans MT"/>
                <a:cs typeface="Gill Sans MT"/>
              </a:defRPr>
            </a:lvl1pPr>
          </a:lstStyle>
          <a:p>
            <a:fld id="{F00A00CB-2C12-43BD-8097-0EF59CD27A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Raav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Gill Sans MT" pitchFamily="34" charset="0"/>
              </a:defRPr>
            </a:lvl1pPr>
            <a:lvl2pPr>
              <a:defRPr sz="2000">
                <a:latin typeface="Gill Sans MT" pitchFamily="34" charset="0"/>
              </a:defRPr>
            </a:lvl2pPr>
            <a:lvl3pPr>
              <a:defRPr sz="1800">
                <a:latin typeface="Gill Sans MT" pitchFamily="34" charset="0"/>
              </a:defRPr>
            </a:lvl3pPr>
            <a:lvl4pPr>
              <a:defRPr sz="1600">
                <a:latin typeface="Gill Sans MT" pitchFamily="34" charset="0"/>
              </a:defRPr>
            </a:lvl4pPr>
            <a:lvl5pPr>
              <a:defRPr sz="1400">
                <a:latin typeface="Gill Sans MT" pitchFamily="34" charset="0"/>
              </a:defRPr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d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836" y="1632316"/>
            <a:ext cx="7681963" cy="981075"/>
          </a:xfrm>
        </p:spPr>
        <p:txBody>
          <a:bodyPr/>
          <a:lstStyle>
            <a:lvl1pPr>
              <a:defRPr sz="2800" baseline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Raav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836" y="3094892"/>
            <a:ext cx="7681964" cy="2770014"/>
          </a:xfrm>
        </p:spPr>
        <p:txBody>
          <a:bodyPr/>
          <a:lstStyle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 sz="2000">
                <a:latin typeface="Gill Sans MT" pitchFamily="34" charset="0"/>
              </a:defRPr>
            </a:lvl1pPr>
            <a:lvl2pPr>
              <a:defRPr sz="2000">
                <a:latin typeface="Gill Sans MT" pitchFamily="34" charset="0"/>
              </a:defRPr>
            </a:lvl2pPr>
            <a:lvl3pPr>
              <a:defRPr sz="1800">
                <a:latin typeface="Gill Sans MT" pitchFamily="34" charset="0"/>
              </a:defRPr>
            </a:lvl3pPr>
            <a:lvl4pPr>
              <a:defRPr sz="1600">
                <a:latin typeface="Gill Sans MT" pitchFamily="34" charset="0"/>
              </a:defRPr>
            </a:lvl4pPr>
            <a:lvl5pPr>
              <a:defRPr sz="1400">
                <a:latin typeface="Gill Sans MT" pitchFamily="34" charset="0"/>
              </a:defRPr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</a:t>
            </a:r>
          </a:p>
        </p:txBody>
      </p:sp>
    </p:spTree>
    <p:extLst>
      <p:ext uri="{BB962C8B-B14F-4D97-AF65-F5344CB8AC3E}">
        <p14:creationId xmlns:p14="http://schemas.microsoft.com/office/powerpoint/2010/main" val="65917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4825"/>
            <a:ext cx="7772400" cy="693457"/>
          </a:xfrm>
        </p:spPr>
        <p:txBody>
          <a:bodyPr anchor="t"/>
          <a:lstStyle>
            <a:lvl1pPr algn="l">
              <a:defRPr sz="3200" b="1" cap="all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86946"/>
            <a:ext cx="7772400" cy="49240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00A00CB-2C12-43BD-8097-0EF59CD27AF0}" type="slidenum">
              <a:rPr lang="en-US" smtClean="0">
                <a:latin typeface="Gill Sans MT" pitchFamily="34" charset="0"/>
              </a:rPr>
              <a:pPr>
                <a:defRPr/>
              </a:pPr>
              <a:t>‹#›</a:t>
            </a:fld>
            <a:endParaRPr lang="en-US" dirty="0">
              <a:latin typeface="Gill Sans MT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908"/>
            <a:ext cx="8229600" cy="932729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ill Sans MT"/>
                <a:cs typeface="Gill Sans MT"/>
              </a:defRPr>
            </a:lvl1pPr>
          </a:lstStyle>
          <a:p>
            <a:fld id="{F00A00CB-2C12-43BD-8097-0EF59CD27A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00A00CB-2C12-43BD-8097-0EF59CD27AF0}" type="slidenum">
              <a:rPr lang="en-US" smtClean="0">
                <a:latin typeface="Gill Sans MT" pitchFamily="34" charset="0"/>
              </a:rPr>
              <a:pPr>
                <a:defRPr/>
              </a:pPr>
              <a:t>‹#›</a:t>
            </a:fld>
            <a:endParaRPr lang="en-US" dirty="0">
              <a:latin typeface="Gill Sans MT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ill Sans MT"/>
                <a:cs typeface="Gill Sans MT"/>
              </a:defRPr>
            </a:lvl1pPr>
          </a:lstStyle>
          <a:p>
            <a:fld id="{F00A00CB-2C12-43BD-8097-0EF59CD27A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ill Sans MT"/>
                <a:cs typeface="Gill Sans MT"/>
              </a:defRPr>
            </a:lvl1pPr>
          </a:lstStyle>
          <a:p>
            <a:fld id="{F00A00CB-2C12-43BD-8097-0EF59CD27A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ill Sans MT"/>
                <a:cs typeface="Gill Sans MT"/>
              </a:defRPr>
            </a:lvl1pPr>
          </a:lstStyle>
          <a:p>
            <a:fld id="{F00A00CB-2C12-43BD-8097-0EF59CD27A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36562"/>
            <a:ext cx="82296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header4-01-0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8"/>
            <a:ext cx="9144000" cy="473273"/>
          </a:xfrm>
          <a:prstGeom prst="rect">
            <a:avLst/>
          </a:prstGeom>
        </p:spPr>
      </p:pic>
      <p:pic>
        <p:nvPicPr>
          <p:cNvPr id="6" name="Picture 5" descr="FTA_footer-01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047680"/>
            <a:ext cx="9144000" cy="830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1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i="0" kern="1200" baseline="0">
          <a:solidFill>
            <a:srgbClr val="395B74"/>
          </a:solidFill>
          <a:latin typeface="Arial Unicode MS" pitchFamily="34" charset="-128"/>
          <a:ea typeface="ＭＳ Ｐゴシック" charset="-128"/>
          <a:cs typeface="Raav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ill Sans MT" pitchFamily="34" charset="0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ill Sans MT" pitchFamily="34" charset="0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ill Sans MT" pitchFamily="34" charset="0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ill Sans MT" pitchFamily="34" charset="0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ill Sans MT" pitchFamily="34" charset="0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mailto:fta.damis@dot.gov" TargetMode="External"/><Relationship Id="rId7" Type="http://schemas.openxmlformats.org/officeDocument/2006/relationships/hyperlink" Target="mailto:jennifer.gissel@dot.gov" TargetMode="External"/><Relationship Id="rId2" Type="http://schemas.openxmlformats.org/officeDocument/2006/relationships/hyperlink" Target="mailto:iyon.rosario@dot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elicity.shanahan@dot.gov" TargetMode="External"/><Relationship Id="rId5" Type="http://schemas.openxmlformats.org/officeDocument/2006/relationships/hyperlink" Target="mailto:lori.decoste@dot.gov" TargetMode="External"/><Relationship Id="rId4" Type="http://schemas.openxmlformats.org/officeDocument/2006/relationships/hyperlink" Target="mailto:michael.redington@dot.gov" TargetMode="Externa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hyperlink" Target="mailto:jlofgren@cahillswift.co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it-safety.fta.dot.gov/DrugAndAlcohol/Tools/PolicyBuilder/CreatePolicy.aspx" TargetMode="External"/><Relationship Id="rId2" Type="http://schemas.openxmlformats.org/officeDocument/2006/relationships/hyperlink" Target="https://transit-safety.fta.dot.gov/DrugAndAlcohol/Tools/Checklist/PolicyReqsChecklist.do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it-safety.fta.dot.gov/DrugAndAlcohol/Publications/Documents/safety/bestpractices/bestpractices_oct2009.pdf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it-safety.fta.dot.gov/DrugAndAlcohol/Tools/DrugAwarenessVideo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image" Target="../media/image10.sv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image" Target="../media/image8.pn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image" Target="../media/image8.svg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it-safety.fta.dot.gov/drugandalcohol/tools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://transit-safety.fta.dot.gov/DrugAndAlcohol/DAMIS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686296" y="2047875"/>
            <a:ext cx="5764668" cy="3937289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36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36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Beginner DAPM</a:t>
            </a:r>
            <a:br>
              <a:rPr lang="en-US" sz="36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Joseph Lofgren &amp;</a:t>
            </a:r>
            <a:b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George Gilpatrick</a:t>
            </a:r>
            <a:b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Cahill Swift</a:t>
            </a:r>
            <a:b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FTA Drug and Alcohol Program</a:t>
            </a:r>
            <a:b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National Conference</a:t>
            </a:r>
            <a:b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May 11, 2021</a:t>
            </a:r>
            <a:r>
              <a:rPr lang="en-US" sz="2700" dirty="0">
                <a:solidFill>
                  <a:srgbClr val="385B74"/>
                </a:solidFill>
                <a:highlight>
                  <a:srgbClr val="FFFF00"/>
                </a:highlight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700" dirty="0">
                <a:solidFill>
                  <a:srgbClr val="385B74"/>
                </a:solidFill>
                <a:highlight>
                  <a:srgbClr val="FFFF00"/>
                </a:highlight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8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18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0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0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8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18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8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1800" dirty="0">
                <a:solidFill>
                  <a:srgbClr val="385B74"/>
                </a:solidFill>
                <a:latin typeface="Gill Sans MT" panose="020B05020201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1800" dirty="0">
              <a:solidFill>
                <a:schemeClr val="tx1"/>
              </a:solidFill>
              <a:latin typeface="Gill Sans MT" panose="020B05020201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19621" y="669314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sz="4000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90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Role of the Regulated Employer: </a:t>
            </a:r>
            <a:br>
              <a:rPr lang="en-US"/>
            </a:br>
            <a:r>
              <a:rPr lang="en-US"/>
              <a:t>Which functions are covered?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Gill Sans MT"/>
                <a:ea typeface="ＭＳ Ｐゴシック"/>
              </a:rPr>
              <a:t>Operating a revenue service vehicle, including when not in revenue service.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latin typeface="Gill Sans MT"/>
                <a:ea typeface="ＭＳ Ｐゴシック"/>
              </a:rPr>
              <a:t>Operating a non-revenue service vehicle, when required to be operated by a Commercial Driver’s License (CDL) holder.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latin typeface="Gill Sans MT"/>
                <a:ea typeface="ＭＳ Ｐゴシック"/>
              </a:rPr>
              <a:t>Controlling dispatch or movement of a revenue service vehicle.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latin typeface="Gill Sans MT"/>
                <a:ea typeface="ＭＳ Ｐゴシック"/>
              </a:rPr>
              <a:t>Maintaining (including repairs, overhaul and rebuilding) a revenue service vehicle or equipment used in revenue service.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latin typeface="Gill Sans MT"/>
                <a:ea typeface="ＭＳ Ｐゴシック"/>
              </a:rPr>
              <a:t>Carrying a firearm for security purposes.</a:t>
            </a:r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3A83C-EBFA-418E-84CE-99FFE8CDA4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10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01463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Subparts for the Transportation Employer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Subpart B—Employer Responsibilities</a:t>
            </a:r>
          </a:p>
          <a:p>
            <a:r>
              <a:rPr lang="en-US" dirty="0"/>
              <a:t>Subpart E—Urine Specimen Collections</a:t>
            </a:r>
          </a:p>
          <a:p>
            <a:r>
              <a:rPr lang="en-US" dirty="0"/>
              <a:t>Subpart I—Problems in Drug Tests</a:t>
            </a:r>
          </a:p>
          <a:p>
            <a:r>
              <a:rPr lang="en-US" dirty="0"/>
              <a:t>Subpart L—Alcohol Screening Tests</a:t>
            </a:r>
          </a:p>
          <a:p>
            <a:r>
              <a:rPr lang="en-US" dirty="0"/>
              <a:t>Subpart M—Alcohol Confirmation Tests</a:t>
            </a:r>
          </a:p>
          <a:p>
            <a:r>
              <a:rPr lang="en-US" dirty="0"/>
              <a:t>Subpart N—Problems in Alcohol Testing</a:t>
            </a:r>
          </a:p>
          <a:p>
            <a:r>
              <a:rPr lang="en-US" dirty="0"/>
              <a:t>Subpart O—Substance Abuse Professionals and the Return-to-Duty Process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58867-9F6B-4FB8-9E8B-05F0732E5ADE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100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4612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Test Results: Employer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Notification of a verified positive drug test result or refusal to test:</a:t>
            </a:r>
          </a:p>
          <a:p>
            <a:pPr lvl="1"/>
            <a:endParaRPr lang="en-US"/>
          </a:p>
          <a:p>
            <a:pPr lvl="1"/>
            <a:r>
              <a:rPr lang="en-US"/>
              <a:t>Immediately remove the employee from safety-sensitive duties</a:t>
            </a:r>
          </a:p>
          <a:p>
            <a:pPr lvl="2"/>
            <a:r>
              <a:rPr lang="en-US"/>
              <a:t>By DER (Designated Employer Representative)</a:t>
            </a:r>
          </a:p>
          <a:p>
            <a:pPr lvl="1"/>
            <a:endParaRPr lang="en-US"/>
          </a:p>
          <a:p>
            <a:pPr lvl="1"/>
            <a:r>
              <a:rPr lang="en-US"/>
              <a:t>Refer employee (or applicant) to qualified SAP 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64C02CF-FBE4-4D9F-8719-6BA7D950DFB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101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9012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FB47D-03E6-45A2-8277-AB9AF1D97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00" y="527339"/>
            <a:ext cx="5101119" cy="54968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390CDA-E1A2-4BE1-A76C-2493C4D3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A00CB-2C12-43BD-8097-0EF59CD27AF0}" type="slidenum">
              <a:rPr lang="en-US" smtClean="0"/>
              <a:pPr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412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Alcohol Test Results: Employer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Confirmation result of </a:t>
            </a:r>
            <a:r>
              <a:rPr lang="en-US" b="1" dirty="0"/>
              <a:t>0.04 or greater </a:t>
            </a:r>
            <a:r>
              <a:rPr lang="en-US" dirty="0"/>
              <a:t>or refusal to test:</a:t>
            </a:r>
          </a:p>
          <a:p>
            <a:pPr lvl="1"/>
            <a:r>
              <a:rPr lang="en-US" dirty="0"/>
              <a:t>Immediately remove the employee from safety-sensitive duties</a:t>
            </a:r>
          </a:p>
          <a:p>
            <a:pPr lvl="2"/>
            <a:r>
              <a:rPr lang="en-US" dirty="0"/>
              <a:t>By DER </a:t>
            </a:r>
          </a:p>
          <a:p>
            <a:pPr lvl="1"/>
            <a:r>
              <a:rPr lang="en-US" dirty="0"/>
              <a:t>Refer employee to qualified SAP </a:t>
            </a:r>
          </a:p>
          <a:p>
            <a:pPr lvl="1"/>
            <a:endParaRPr lang="en-US" dirty="0"/>
          </a:p>
          <a:p>
            <a:r>
              <a:rPr lang="en-US" dirty="0"/>
              <a:t>Confirmation result of 0.02-0.039:</a:t>
            </a:r>
          </a:p>
          <a:p>
            <a:pPr lvl="1"/>
            <a:r>
              <a:rPr lang="en-US" dirty="0"/>
              <a:t>Immediately remove the employee from safety sensitive duties for at least 8 hours or until next scheduled shift</a:t>
            </a:r>
          </a:p>
          <a:p>
            <a:pPr lvl="1"/>
            <a:r>
              <a:rPr lang="en-US" dirty="0"/>
              <a:t>NO SAP referral</a:t>
            </a:r>
          </a:p>
          <a:p>
            <a:pPr lvl="1"/>
            <a:r>
              <a:rPr lang="en-US" dirty="0"/>
              <a:t>May apply disciplinary policy </a:t>
            </a:r>
            <a:r>
              <a:rPr lang="en-US" i="1" u="sng" dirty="0"/>
              <a:t>under own authority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D4810F8-AA45-45DD-8F3A-81F93784F52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103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269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586FD-4A02-4B3D-B04A-4AABC5C13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53" y="575353"/>
            <a:ext cx="5617787" cy="54350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60AF1B-ED85-4048-B039-B530751B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A00CB-2C12-43BD-8097-0EF59CD27AF0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853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in Testing &amp; Testing Refusals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Refusal to test (see slides 33-34):</a:t>
            </a:r>
            <a:endParaRPr lang="en-US"/>
          </a:p>
          <a:p>
            <a:pPr lvl="1"/>
            <a:r>
              <a:rPr lang="en-US" dirty="0"/>
              <a:t>Make determination</a:t>
            </a:r>
          </a:p>
          <a:p>
            <a:pPr lvl="1"/>
            <a:r>
              <a:rPr lang="en-US" dirty="0">
                <a:latin typeface="Gill Sans MT"/>
                <a:ea typeface="ＭＳ Ｐゴシック"/>
              </a:rPr>
              <a:t>Take action (same DOT consequences as positive)</a:t>
            </a:r>
          </a:p>
          <a:p>
            <a:r>
              <a:rPr lang="en-US">
                <a:latin typeface="Gill Sans MT"/>
                <a:ea typeface="ＭＳ Ｐゴシック"/>
              </a:rPr>
              <a:t>“Shy Bladder” (§40.193) and “Shy Lung” (§40.265):</a:t>
            </a:r>
            <a:endParaRPr lang="en-US"/>
          </a:p>
          <a:p>
            <a:pPr lvl="1"/>
            <a:r>
              <a:rPr lang="en-US" dirty="0"/>
              <a:t>Five days for medical evaluation (employee keeps working)</a:t>
            </a:r>
          </a:p>
          <a:p>
            <a:pPr lvl="1"/>
            <a:r>
              <a:rPr lang="en-US" dirty="0"/>
              <a:t>For drug test, physician must be acceptable to MRO</a:t>
            </a:r>
          </a:p>
          <a:p>
            <a:r>
              <a:rPr lang="en-US">
                <a:latin typeface="Gill Sans MT"/>
                <a:ea typeface="ＭＳ Ｐゴシック"/>
              </a:rPr>
              <a:t>Dilute-negative drug test:</a:t>
            </a:r>
            <a:endParaRPr lang="en-US"/>
          </a:p>
          <a:p>
            <a:pPr lvl="1"/>
            <a:r>
              <a:rPr lang="en-US" dirty="0"/>
              <a:t>You must have a policy in place</a:t>
            </a:r>
          </a:p>
          <a:p>
            <a:r>
              <a:rPr lang="en-US">
                <a:latin typeface="Gill Sans MT"/>
                <a:ea typeface="ＭＳ Ｐゴシック"/>
              </a:rPr>
              <a:t>Cancelled test:</a:t>
            </a:r>
            <a:endParaRPr lang="en-US"/>
          </a:p>
          <a:p>
            <a:pPr lvl="1"/>
            <a:r>
              <a:rPr lang="en-US" dirty="0"/>
              <a:t>Neither positive nor negative; can’t count toward MIS total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DC462-6E9E-4DBB-9CC6-3122F10E5A21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105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363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Previous Employer Records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As a potential employer, you must: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Obtain written consent from applicants to obtain drug and alcohol testing information from DOT employers during previous </a:t>
            </a:r>
            <a:r>
              <a:rPr lang="en-US" b="1" dirty="0"/>
              <a:t>two years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Contact previous employers - written consent must accompany the request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Separately, ask applicant/transferee whether he or she has tested positive or refused a DOT </a:t>
            </a:r>
            <a:r>
              <a:rPr lang="en-US" u="sng" dirty="0"/>
              <a:t>pre-employment</a:t>
            </a:r>
            <a:r>
              <a:rPr lang="en-US" dirty="0"/>
              <a:t> test in the previous two years </a:t>
            </a:r>
            <a:r>
              <a:rPr lang="en-US" dirty="0">
                <a:solidFill>
                  <a:schemeClr val="accent1"/>
                </a:solidFill>
              </a:rPr>
              <a:t>-§40.25(j)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D3AC8D0-C53A-4734-9777-54E57C05836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106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274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Previous Employer Records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Request this information from any previous DOT employers: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Alcohol test results higher than 0.04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Verified positive drug tests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Test refusals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Other violations of the DOT drug and alcohol regulation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If appropriate, documentation of successful completion of return-to-duty process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2B92EE1-22CD-4348-A7EF-10EDE832BA11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107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273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Interest Exclusions (PIEs)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Used by DOT to protect public interest (safety).</a:t>
            </a:r>
            <a:endParaRPr lang="en-US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Used to remedy serious (generally ongoing) </a:t>
            </a:r>
            <a:r>
              <a:rPr lang="en-US">
                <a:latin typeface="Gill Sans MT"/>
                <a:ea typeface="ＭＳ Ｐゴシック"/>
              </a:rPr>
              <a:t>noncompliance.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Bars service agent – can apply to all divisions/affiliates/departments – from participating in DOT </a:t>
            </a:r>
            <a:r>
              <a:rPr lang="en-US">
                <a:latin typeface="Gill Sans MT"/>
                <a:ea typeface="ＭＳ Ｐゴシック"/>
              </a:rPr>
              <a:t>testing.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Can last up to five (5) </a:t>
            </a:r>
            <a:r>
              <a:rPr lang="en-US">
                <a:latin typeface="Gill Sans MT"/>
                <a:ea typeface="ＭＳ Ｐゴシック"/>
              </a:rPr>
              <a:t>years.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D2ECC-BB61-441A-83E0-DD1D4E765BA0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108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039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VENDORS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</a:rPr>
            </a:b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“Service Agents,” Employer’s Responsibility &amp; Role, Common Oversight Methods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00B0F-B1FC-4A88-8694-CF3ED4D8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00CB-2C12-43BD-8097-0EF59CD27AF0}" type="slidenum">
              <a:rPr lang="en-US" smtClean="0">
                <a:latin typeface="Gill Sans MT" pitchFamily="34" charset="0"/>
              </a:rPr>
              <a:pPr>
                <a:defRPr/>
              </a:pPr>
              <a:t>109</a:t>
            </a:fld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38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Role of the Regulated Employer: </a:t>
            </a:r>
            <a:br>
              <a:rPr lang="en-US"/>
            </a:br>
            <a:r>
              <a:rPr lang="en-US"/>
              <a:t>Others who are covered?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Volunteers who perform a safety-sensitive function if:</a:t>
            </a:r>
          </a:p>
          <a:p>
            <a:pPr lvl="1"/>
            <a:r>
              <a:rPr lang="en-US" dirty="0"/>
              <a:t>Required to have a CDL to operate the vehicle; or</a:t>
            </a:r>
          </a:p>
          <a:p>
            <a:pPr lvl="1"/>
            <a:r>
              <a:rPr lang="en-US" dirty="0"/>
              <a:t>Receive payment in excess of actual expenses</a:t>
            </a:r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Taxicab operators/Transportation Networking Companies who contract with FTA recipients:</a:t>
            </a:r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Unless patrons (using publicly subsidized vouchers) or other transportation providers can choose from a variety of taxicab operators/TNCs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2EC7F-098C-4552-9685-C593D7CE2A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11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85703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 Agents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(but not limited to):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TPA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MRO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SAP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Collectors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BATs/STTs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Consultants</a:t>
            </a:r>
          </a:p>
          <a:p>
            <a:r>
              <a:rPr lang="en-US" dirty="0"/>
              <a:t>All must follow Part 40 guidance</a:t>
            </a:r>
          </a:p>
          <a:p>
            <a:r>
              <a:rPr lang="en-US" dirty="0"/>
              <a:t>May not act as employer/DER</a:t>
            </a:r>
          </a:p>
          <a:p>
            <a:r>
              <a:rPr lang="en-US" dirty="0"/>
              <a:t>*New*: </a:t>
            </a:r>
            <a:r>
              <a:rPr lang="en-US" u="sng" dirty="0"/>
              <a:t>Must</a:t>
            </a:r>
            <a:r>
              <a:rPr lang="en-US" dirty="0"/>
              <a:t> subscribe to ODAPC’s email list serve</a:t>
            </a:r>
          </a:p>
        </p:txBody>
      </p:sp>
      <p:pic>
        <p:nvPicPr>
          <p:cNvPr id="6" name="Picture 5" descr="Medical technician holding a urine sample. ">
            <a:extLst>
              <a:ext uri="{FF2B5EF4-FFF2-40B4-BE49-F238E27FC236}">
                <a16:creationId xmlns:a16="http://schemas.microsoft.com/office/drawing/2014/main" id="{7586F072-A559-4D0F-BBEE-B49FC3C28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5" y="2317174"/>
            <a:ext cx="3079625" cy="2051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B32A70-7682-4BCE-BC9E-077D195FEBC8}"/>
              </a:ext>
            </a:extLst>
          </p:cNvPr>
          <p:cNvSpPr/>
          <p:nvPr/>
        </p:nvSpPr>
        <p:spPr>
          <a:xfrm>
            <a:off x="5375915" y="4184307"/>
            <a:ext cx="184052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© Can Stock Photo / sima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CBC278-851A-4143-8E87-6E218669D4F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623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Oversight Methods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AF72CE-633A-4A9C-A53E-DD0E75DDF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If your vendors are not compliant – you are not compliant. </a:t>
            </a:r>
            <a:endParaRPr lang="en-US"/>
          </a:p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Specifics not prescribed by DOT: </a:t>
            </a:r>
            <a:endParaRPr lang="en-US"/>
          </a:p>
          <a:p>
            <a:pPr lvl="1"/>
            <a:r>
              <a:rPr lang="en-US" dirty="0"/>
              <a:t>DOT allows to request qualifications, exam certifications, etc. </a:t>
            </a:r>
          </a:p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Best Practices (for Collection Site):</a:t>
            </a:r>
            <a:endParaRPr lang="en-US"/>
          </a:p>
          <a:p>
            <a:pPr lvl="1"/>
            <a:r>
              <a:rPr lang="en-US" dirty="0"/>
              <a:t>Perform periodic on-site reviews (if applicable)</a:t>
            </a:r>
          </a:p>
          <a:p>
            <a:pPr lvl="1"/>
            <a:r>
              <a:rPr lang="en-US" dirty="0"/>
              <a:t>Review testing records - CCFs and ATFs</a:t>
            </a:r>
          </a:p>
          <a:p>
            <a:pPr lvl="1"/>
            <a:r>
              <a:rPr lang="en-US" dirty="0"/>
              <a:t>Require correction/cancellation if appropriate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44E9341-01CD-4318-B475-76DAA231576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221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Collection Sites: On-Site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Review:</a:t>
            </a:r>
          </a:p>
          <a:p>
            <a:pPr lvl="1"/>
            <a:r>
              <a:rPr lang="en-US" dirty="0"/>
              <a:t>Collector Qualifications – §40.33</a:t>
            </a:r>
          </a:p>
          <a:p>
            <a:pPr lvl="1"/>
            <a:r>
              <a:rPr lang="en-US" dirty="0"/>
              <a:t>BAT / STT Qualifications – §40.213</a:t>
            </a:r>
          </a:p>
          <a:p>
            <a:endParaRPr lang="en-US" dirty="0"/>
          </a:p>
          <a:p>
            <a:pPr lvl="1"/>
            <a:r>
              <a:rPr lang="en-US" dirty="0"/>
              <a:t>EBT on NHTSA Conforming Products List? </a:t>
            </a:r>
          </a:p>
          <a:p>
            <a:pPr lvl="2"/>
            <a:r>
              <a:rPr lang="en-US" dirty="0"/>
              <a:t>Ensure EBT prints</a:t>
            </a:r>
          </a:p>
          <a:p>
            <a:pPr lvl="1"/>
            <a:r>
              <a:rPr lang="en-US" dirty="0"/>
              <a:t>Calibration Logbook – Follows Quality Assurance Plan (QAP) for the device (§40.233)</a:t>
            </a:r>
          </a:p>
          <a:p>
            <a:pPr lvl="1"/>
            <a:r>
              <a:rPr lang="en-US" dirty="0"/>
              <a:t>Clock on EBT is correct – Daylight Savings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91F83E3-4904-409C-8189-BCDD01664A05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112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468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Site Integrity: The 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Substitution of specimen</a:t>
            </a:r>
            <a:endParaRPr lang="en-US"/>
          </a:p>
          <a:p>
            <a:pPr lvl="1"/>
            <a:r>
              <a:rPr lang="en-US" dirty="0"/>
              <a:t>Donor’s ability to dispose of or conceal paraphernalia brought into the enclosure</a:t>
            </a:r>
          </a:p>
          <a:p>
            <a:pPr lvl="1"/>
            <a:r>
              <a:rPr lang="en-US" dirty="0"/>
              <a:t>Donor’s ability to access paraphernalia already in the enclosure </a:t>
            </a:r>
          </a:p>
          <a:p>
            <a:pPr lvl="1"/>
            <a:r>
              <a:rPr lang="en-US" dirty="0"/>
              <a:t>Hiding places even for small objects</a:t>
            </a:r>
          </a:p>
          <a:p>
            <a:endParaRPr lang="en-US" dirty="0"/>
          </a:p>
          <a:p>
            <a:r>
              <a:rPr lang="en-US" dirty="0"/>
              <a:t>Dilution of specimen</a:t>
            </a:r>
          </a:p>
          <a:p>
            <a:endParaRPr lang="en-US" dirty="0"/>
          </a:p>
          <a:p>
            <a:r>
              <a:rPr lang="en-US" dirty="0"/>
              <a:t>Adulteration of specimen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CE1DF5F-86B5-4D92-B137-0E073E54C7DA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438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Site Integrity: The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Secure all water sources </a:t>
            </a:r>
          </a:p>
          <a:p>
            <a:endParaRPr lang="en-US" dirty="0"/>
          </a:p>
          <a:p>
            <a:r>
              <a:rPr lang="en-US" dirty="0"/>
              <a:t>Remove sources of adulterants</a:t>
            </a:r>
          </a:p>
          <a:p>
            <a:endParaRPr lang="en-US" dirty="0"/>
          </a:p>
          <a:p>
            <a:r>
              <a:rPr lang="en-US" dirty="0"/>
              <a:t>Eliminate undetected access</a:t>
            </a:r>
          </a:p>
          <a:p>
            <a:endParaRPr lang="en-US" dirty="0"/>
          </a:p>
          <a:p>
            <a:r>
              <a:rPr lang="en-US" dirty="0"/>
              <a:t>Secure/eliminate areas for hiding/concealing</a:t>
            </a:r>
          </a:p>
          <a:p>
            <a:pPr lvl="1"/>
            <a:r>
              <a:rPr lang="en-US" dirty="0"/>
              <a:t>Ledges, cabinets, trash receptacles, under sink areas, drop-ceiling tiles</a:t>
            </a:r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54C07E9-6BD8-4D30-BE18-381CBE84F909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114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1178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Collection Site: CCF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u="sng">
                <a:latin typeface="Gill Sans MT"/>
                <a:ea typeface="ＭＳ Ｐゴシック"/>
              </a:rPr>
              <a:t>Step 1</a:t>
            </a:r>
            <a:endParaRPr lang="en-US" b="1" u="sng"/>
          </a:p>
          <a:p>
            <a:endParaRPr lang="en-US" dirty="0"/>
          </a:p>
          <a:p>
            <a:pPr lvl="1"/>
            <a:r>
              <a:rPr lang="en-US" dirty="0"/>
              <a:t>A: Employer name, address, phone # - </a:t>
            </a:r>
            <a:r>
              <a:rPr lang="en-US" b="1" dirty="0"/>
              <a:t>required</a:t>
            </a:r>
            <a:r>
              <a:rPr lang="en-US" dirty="0"/>
              <a:t> information</a:t>
            </a:r>
          </a:p>
          <a:p>
            <a:pPr lvl="2"/>
            <a:r>
              <a:rPr lang="en-US" dirty="0"/>
              <a:t>TPA information allowed – must transmit to employer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B: MRO – current contact information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D: DOT Agency – FTA, not FMCSA (most common error)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E: Reason for test 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341CF-9900-455C-8EE3-E1416A057934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816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Collection Site: CCF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u="sng" dirty="0">
                <a:latin typeface="Gill Sans MT"/>
                <a:ea typeface="ＭＳ Ｐゴシック"/>
              </a:rPr>
              <a:t>Step 1</a:t>
            </a:r>
          </a:p>
          <a:p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FTA violations do NOT get entered into the FMCSA Clearinghouse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CDL numbers are NOT required on drug testing form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8D264-C4F9-4417-8DAE-24F5504B50F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7193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DE8142-B0A5-43ED-9119-896662A1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11" y="1726058"/>
            <a:ext cx="8406024" cy="345143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9B1153E-629D-46E9-B690-976F6609CAD7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992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Site: CCF Review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latin typeface="Gill Sans MT"/>
                <a:ea typeface="ＭＳ Ｐゴシック"/>
              </a:rPr>
              <a:t>Step 2</a:t>
            </a:r>
          </a:p>
          <a:p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Directly observed:</a:t>
            </a:r>
            <a:endParaRPr lang="en-US"/>
          </a:p>
          <a:p>
            <a:pPr lvl="2"/>
            <a:r>
              <a:rPr lang="en-US" dirty="0"/>
              <a:t>Always for return-to-duty and follow up tests</a:t>
            </a:r>
          </a:p>
          <a:p>
            <a:pPr lvl="2"/>
            <a:r>
              <a:rPr lang="en-US" dirty="0"/>
              <a:t>Other reasons per §40.67</a:t>
            </a:r>
          </a:p>
          <a:p>
            <a:pPr lvl="2"/>
            <a:r>
              <a:rPr lang="en-US" dirty="0"/>
              <a:t>Observed not checked when required?</a:t>
            </a:r>
          </a:p>
          <a:p>
            <a:pPr lvl="3"/>
            <a:r>
              <a:rPr lang="en-US" dirty="0"/>
              <a:t>Call collection site… if not observed, send donor back immediately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Remarks required if:</a:t>
            </a:r>
          </a:p>
          <a:p>
            <a:pPr lvl="2"/>
            <a:r>
              <a:rPr lang="en-US" dirty="0"/>
              <a:t>Shy bladder</a:t>
            </a:r>
          </a:p>
          <a:p>
            <a:pPr lvl="2"/>
            <a:r>
              <a:rPr lang="en-US" dirty="0"/>
              <a:t>Directly observed by a same gender observer (if different than collector)</a:t>
            </a:r>
          </a:p>
          <a:p>
            <a:pPr lvl="2"/>
            <a:r>
              <a:rPr lang="en-US" dirty="0"/>
              <a:t>Temperature out of range</a:t>
            </a:r>
          </a:p>
          <a:p>
            <a:pPr lvl="2"/>
            <a:r>
              <a:rPr lang="en-US" dirty="0"/>
              <a:t>Employee not cooperating (won’t sign CCF, print name, etc.)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CD24D07-BA08-4156-A63C-3659F3E09BD9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495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Collection Site: CCF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latin typeface="Gill Sans MT"/>
                <a:ea typeface="ＭＳ Ｐゴシック"/>
              </a:rPr>
              <a:t>Step 3</a:t>
            </a:r>
          </a:p>
          <a:p>
            <a:endParaRPr lang="en-US" dirty="0"/>
          </a:p>
          <a:p>
            <a:pPr lvl="1"/>
            <a:r>
              <a:rPr lang="en-US" dirty="0"/>
              <a:t>Specimen is split into two bottles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Collector affixes seals to bottles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Collector writes date on seals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Collector instructs donor to initial each seal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Fold back page 1 and donor completes Step 5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4C4F807-1F78-44D7-B915-C494DC0E5CFE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119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5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the Regulated Employer: </a:t>
            </a:r>
            <a:br>
              <a:rPr lang="en-US" dirty="0"/>
            </a:br>
            <a:r>
              <a:rPr lang="en-US" dirty="0"/>
              <a:t>Who is </a:t>
            </a:r>
            <a:r>
              <a:rPr lang="en-US" u="sng" dirty="0"/>
              <a:t>exempt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Maintenance contractors performing services:</a:t>
            </a:r>
          </a:p>
          <a:p>
            <a:pPr lvl="1"/>
            <a:r>
              <a:rPr lang="en-US" sz="1800" dirty="0"/>
              <a:t>For 5311 grantees</a:t>
            </a:r>
          </a:p>
          <a:p>
            <a:pPr lvl="1"/>
            <a:r>
              <a:rPr lang="en-US" sz="1800" dirty="0"/>
              <a:t>For 5307, 5309, or 5339 grantees serving areas with a population less than 200,000</a:t>
            </a:r>
          </a:p>
          <a:p>
            <a:pPr lvl="1"/>
            <a:r>
              <a:rPr lang="en-US" sz="1800" dirty="0"/>
              <a:t>On a one-time or limited, ad-hoc basis</a:t>
            </a:r>
          </a:p>
          <a:p>
            <a:pPr lvl="1"/>
            <a:r>
              <a:rPr lang="en-US" sz="1800" dirty="0"/>
              <a:t>Sub-contractors of maintenance contractors also exempt</a:t>
            </a:r>
          </a:p>
          <a:p>
            <a:endParaRPr lang="en-US" sz="2000" dirty="0"/>
          </a:p>
          <a:p>
            <a:r>
              <a:rPr lang="en-US" sz="2000" dirty="0">
                <a:latin typeface="Gill Sans MT"/>
                <a:ea typeface="ＭＳ Ｐゴシック"/>
              </a:rPr>
              <a:t>Commuter rail operators: </a:t>
            </a:r>
            <a:endParaRPr lang="en-US" sz="2000" dirty="0"/>
          </a:p>
          <a:p>
            <a:pPr lvl="1"/>
            <a:r>
              <a:rPr lang="en-US" sz="1800" dirty="0"/>
              <a:t>Federal Railroad Administration (FRA)</a:t>
            </a:r>
          </a:p>
          <a:p>
            <a:endParaRPr lang="en-US" sz="2000" dirty="0"/>
          </a:p>
          <a:p>
            <a:r>
              <a:rPr lang="en-US" sz="2000" dirty="0">
                <a:latin typeface="Gill Sans MT"/>
                <a:ea typeface="ＭＳ Ｐゴシック"/>
              </a:rPr>
              <a:t>Ferryboat Operators: </a:t>
            </a:r>
            <a:endParaRPr lang="en-US" sz="2000" dirty="0"/>
          </a:p>
          <a:p>
            <a:pPr lvl="1"/>
            <a:r>
              <a:rPr lang="en-US" sz="1800" dirty="0"/>
              <a:t>Covered mostly by Unites States Coast Guard </a:t>
            </a:r>
          </a:p>
          <a:p>
            <a:pPr lvl="2"/>
            <a:r>
              <a:rPr lang="en-US" sz="1600" dirty="0"/>
              <a:t>Need </a:t>
            </a:r>
            <a:r>
              <a:rPr lang="en-US" sz="1600" u="sng" dirty="0"/>
              <a:t>FTA Random Alcohol Testing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8DF92-098D-4644-B736-73E7D6232C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12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878499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Site: CCF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latin typeface="Gill Sans MT"/>
                <a:ea typeface="ＭＳ Ｐゴシック"/>
              </a:rPr>
              <a:t>Step 5</a:t>
            </a:r>
          </a:p>
          <a:p>
            <a:endParaRPr lang="en-US" dirty="0"/>
          </a:p>
          <a:p>
            <a:pPr lvl="1"/>
            <a:r>
              <a:rPr lang="en-US" dirty="0"/>
              <a:t>Employee’s name, telephone number, and date of birth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Date of test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Employee signature</a:t>
            </a:r>
          </a:p>
          <a:p>
            <a:pPr lvl="2"/>
            <a:r>
              <a:rPr lang="en-US" dirty="0"/>
              <a:t>If no signature, is this documented in the Remarks Section of Step 2?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CDB52-4DB2-4C46-8673-300EE90C5375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120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7854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0D1930-B338-4EDC-9C5E-4220AD4B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15" y="2470935"/>
            <a:ext cx="8457768" cy="1802759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7925D7E-1962-473F-A12F-FCD6F13E1F20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121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6492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Collection Site: CCF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u="sng" dirty="0">
                <a:latin typeface="Gill Sans MT"/>
                <a:ea typeface="ＭＳ Ｐゴシック"/>
              </a:rPr>
              <a:t>Step 4</a:t>
            </a:r>
          </a:p>
          <a:p>
            <a:endParaRPr lang="en-US" dirty="0"/>
          </a:p>
          <a:p>
            <a:pPr lvl="1"/>
            <a:r>
              <a:rPr lang="en-US" dirty="0"/>
              <a:t>Collector name, signature, time and date</a:t>
            </a:r>
          </a:p>
          <a:p>
            <a:endParaRPr lang="en-US" dirty="0"/>
          </a:p>
          <a:p>
            <a:pPr lvl="1"/>
            <a:r>
              <a:rPr lang="en-US" dirty="0"/>
              <a:t>§40.209(b)(9) – Must include specific courier name</a:t>
            </a:r>
          </a:p>
          <a:p>
            <a:pPr lvl="2"/>
            <a:r>
              <a:rPr lang="en-US" dirty="0">
                <a:latin typeface="Gill Sans MT"/>
                <a:ea typeface="ＭＳ Ｐゴシック"/>
              </a:rPr>
              <a:t>“Courier” not allowed  - must be specific (e.g. FedEx, DHL, etc.)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CF35A6F-82F0-4912-AFBF-DBF471E0D2EE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122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058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CAAEDE-1861-4243-92A7-AAA068484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1" y="2834772"/>
            <a:ext cx="8508010" cy="1031483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B2FBF78-FECF-45BA-B79E-50FF9DED1605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123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09018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Collection Site: CCF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General:</a:t>
            </a:r>
          </a:p>
          <a:p>
            <a:pPr lvl="1"/>
            <a:r>
              <a:rPr lang="en-US" dirty="0"/>
              <a:t>DOT CCF?</a:t>
            </a:r>
          </a:p>
          <a:p>
            <a:pPr lvl="2"/>
            <a:r>
              <a:rPr lang="en-US" dirty="0"/>
              <a:t>“Federal Drug Testing Custody and Control Form”</a:t>
            </a:r>
          </a:p>
          <a:p>
            <a:pPr lvl="1"/>
            <a:r>
              <a:rPr lang="en-US" dirty="0"/>
              <a:t>All fields complete</a:t>
            </a:r>
          </a:p>
          <a:p>
            <a:pPr lvl="1"/>
            <a:r>
              <a:rPr lang="en-US" dirty="0"/>
              <a:t>Dates are correct and consistent</a:t>
            </a:r>
          </a:p>
          <a:p>
            <a:pPr lvl="1"/>
            <a:r>
              <a:rPr lang="en-US" dirty="0"/>
              <a:t>Writing is legible</a:t>
            </a:r>
          </a:p>
          <a:p>
            <a:pPr lvl="1"/>
            <a:r>
              <a:rPr lang="en-US" dirty="0"/>
              <a:t>You received the correct copy (Copy 4 – Employer)</a:t>
            </a:r>
          </a:p>
          <a:p>
            <a:pPr lvl="1"/>
            <a:r>
              <a:rPr lang="en-US" dirty="0"/>
              <a:t>If applicable, alcohol test before drug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FB371-0A63-4957-A739-9093FE12254F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124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2261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B396E5-C84D-455F-A93E-33953C73B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378" y="534521"/>
            <a:ext cx="4473052" cy="578961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4A2334A-1CAD-4E72-B3BD-7759EC6482C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125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8054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Site: CCF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if errors are found?</a:t>
            </a:r>
          </a:p>
          <a:p>
            <a:endParaRPr lang="en-US" dirty="0"/>
          </a:p>
          <a:p>
            <a:r>
              <a:rPr lang="en-US" b="1" dirty="0">
                <a:latin typeface="Gill Sans MT"/>
                <a:ea typeface="ＭＳ Ｐゴシック"/>
              </a:rPr>
              <a:t>Employer must correct error </a:t>
            </a:r>
            <a:r>
              <a:rPr lang="en-US">
                <a:latin typeface="Gill Sans MT"/>
                <a:ea typeface="ＭＳ Ｐゴシック"/>
              </a:rPr>
              <a:t>– contact collection site:</a:t>
            </a:r>
            <a:endParaRPr lang="en-US"/>
          </a:p>
          <a:p>
            <a:pPr lvl="1"/>
            <a:r>
              <a:rPr lang="en-US" dirty="0"/>
              <a:t>Missing information (collector)</a:t>
            </a:r>
          </a:p>
          <a:p>
            <a:pPr lvl="2"/>
            <a:r>
              <a:rPr lang="en-US" dirty="0"/>
              <a:t>Supply missing information in writing</a:t>
            </a:r>
          </a:p>
          <a:p>
            <a:pPr lvl="2"/>
            <a:r>
              <a:rPr lang="en-US" dirty="0"/>
              <a:t>Supply statement that information is correct and accurate</a:t>
            </a:r>
          </a:p>
          <a:p>
            <a:pPr lvl="2"/>
            <a:r>
              <a:rPr lang="en-US" dirty="0"/>
              <a:t>Same business day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F7385E2-7F13-490D-97CF-9825B53BCB60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126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073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Site:  ATF Review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General:</a:t>
            </a:r>
          </a:p>
          <a:p>
            <a:pPr lvl="1"/>
            <a:r>
              <a:rPr lang="en-US" dirty="0"/>
              <a:t>DOT ATF?</a:t>
            </a:r>
          </a:p>
          <a:p>
            <a:pPr lvl="2"/>
            <a:r>
              <a:rPr lang="en-US" dirty="0"/>
              <a:t>“U.S. Department of Transportation Alcohol Testing Form”</a:t>
            </a:r>
          </a:p>
          <a:p>
            <a:pPr lvl="1"/>
            <a:r>
              <a:rPr lang="en-US" dirty="0"/>
              <a:t>All fields complete</a:t>
            </a:r>
          </a:p>
          <a:p>
            <a:pPr lvl="1"/>
            <a:r>
              <a:rPr lang="en-US" dirty="0"/>
              <a:t>Writing is legible</a:t>
            </a:r>
          </a:p>
          <a:p>
            <a:pPr lvl="1"/>
            <a:r>
              <a:rPr lang="en-US" dirty="0"/>
              <a:t>Result affixed to form with tamper evident tape or printed?</a:t>
            </a:r>
          </a:p>
          <a:p>
            <a:pPr lvl="1"/>
            <a:r>
              <a:rPr lang="en-US" dirty="0"/>
              <a:t>You received the correct copy (Copy 1 – Employer)</a:t>
            </a:r>
          </a:p>
          <a:p>
            <a:pPr lvl="1"/>
            <a:r>
              <a:rPr lang="en-US" dirty="0"/>
              <a:t>Alcohol test before drug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013BD-CBF0-4CA0-9D0E-7F53324AEE81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127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814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NEXT STEPS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</a:rPr>
            </a:b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Steps for Program Improvement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6C543-D568-42C4-A048-C0A435EBA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00CB-2C12-43BD-8097-0EF59CD27AF0}" type="slidenum">
              <a:rPr lang="en-US" smtClean="0">
                <a:latin typeface="Gill Sans MT" pitchFamily="34" charset="0"/>
              </a:rPr>
              <a:pPr>
                <a:defRPr/>
              </a:pPr>
              <a:t>128</a:t>
            </a:fld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284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Steps: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Use policy checklist</a:t>
            </a:r>
          </a:p>
          <a:p>
            <a:endParaRPr lang="en-US" dirty="0"/>
          </a:p>
          <a:p>
            <a:r>
              <a:rPr lang="en-US" dirty="0"/>
              <a:t>Send draft to FTA for courtesy review</a:t>
            </a:r>
          </a:p>
          <a:p>
            <a:endParaRPr lang="en-US" dirty="0"/>
          </a:p>
          <a:p>
            <a:r>
              <a:rPr lang="en-US" dirty="0"/>
              <a:t>Use FTA Policy Generator</a:t>
            </a:r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3D16E4C-A12E-42B2-A98D-A586356EBD59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129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0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Acronyms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B12F49-3046-4744-B580-DBEA8765B3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768286"/>
              </p:ext>
            </p:extLst>
          </p:nvPr>
        </p:nvGraphicFramePr>
        <p:xfrm>
          <a:off x="937617" y="1808018"/>
          <a:ext cx="7268765" cy="377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440">
                  <a:extLst>
                    <a:ext uri="{9D8B030D-6E8A-4147-A177-3AD203B41FA5}">
                      <a16:colId xmlns:a16="http://schemas.microsoft.com/office/drawing/2014/main" val="41399230"/>
                    </a:ext>
                  </a:extLst>
                </a:gridCol>
                <a:gridCol w="482204">
                  <a:extLst>
                    <a:ext uri="{9D8B030D-6E8A-4147-A177-3AD203B41FA5}">
                      <a16:colId xmlns:a16="http://schemas.microsoft.com/office/drawing/2014/main" val="2186357327"/>
                    </a:ext>
                  </a:extLst>
                </a:gridCol>
                <a:gridCol w="5547121">
                  <a:extLst>
                    <a:ext uri="{9D8B030D-6E8A-4147-A177-3AD203B41FA5}">
                      <a16:colId xmlns:a16="http://schemas.microsoft.com/office/drawing/2014/main" val="4225118786"/>
                    </a:ext>
                  </a:extLst>
                </a:gridCol>
              </a:tblGrid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DER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2"/>
                          </a:solidFill>
                        </a:rPr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/>
                          </a:solidFill>
                        </a:rPr>
                        <a:t>Designated</a:t>
                      </a:r>
                      <a:r>
                        <a:rPr lang="en-US" sz="1800" b="0" baseline="0" dirty="0">
                          <a:solidFill>
                            <a:schemeClr val="tx2"/>
                          </a:solidFill>
                        </a:rPr>
                        <a:t> Employer Representative</a:t>
                      </a:r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12696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DAPM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Drug and Alcohol Program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</a:rPr>
                        <a:t> Manager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3115444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BAT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Breath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</a:rPr>
                        <a:t> Alcohol Technician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57001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ATF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Alcohol Testing Form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134633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EBT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Evidential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</a:rPr>
                        <a:t> Breath Testing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473383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CCF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Custody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</a:rPr>
                        <a:t> and Control Form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540881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MRO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Medical Review Officer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75863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SAP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Substance Abuse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</a:rPr>
                        <a:t> Professional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265750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CFR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Code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</a:rPr>
                        <a:t> of Federal Regulations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245216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CPL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Conforming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</a:rPr>
                        <a:t> Products List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42676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2"/>
                          </a:solidFill>
                        </a:rPr>
                        <a:t>ODAPC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=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Office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</a:rPr>
                        <a:t> of Drug and Alcohol Policy and Compliance (OST)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171702"/>
                  </a:ext>
                </a:extLst>
              </a:tr>
            </a:tbl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B103F82-88C2-4CD9-B523-FB732AD34215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13405D46-154A-434A-B7F9-B58E98999430}" type="slidenum">
              <a:rPr lang="en-US" sz="1400" smtClean="0">
                <a:latin typeface="+mj-lt"/>
              </a:rPr>
              <a:pPr/>
              <a:t>13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23986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Steps: Self-Audit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times are your earliest and latest random tests in the last 2 years?</a:t>
            </a:r>
          </a:p>
          <a:p>
            <a:endParaRPr lang="en-US" dirty="0"/>
          </a:p>
          <a:p>
            <a:r>
              <a:rPr lang="en-US" dirty="0"/>
              <a:t>What day/time has no safety-sensitive employee ever been tested?</a:t>
            </a:r>
          </a:p>
          <a:p>
            <a:endParaRPr lang="en-US" dirty="0"/>
          </a:p>
          <a:p>
            <a:r>
              <a:rPr lang="en-US" dirty="0"/>
              <a:t>Are your employees proceeding immediately to random tests?</a:t>
            </a:r>
          </a:p>
          <a:p>
            <a:endParaRPr lang="en-US" dirty="0"/>
          </a:p>
          <a:p>
            <a:r>
              <a:rPr lang="en-US" dirty="0"/>
              <a:t>Are your post-accident tests conducted in a timely fashion?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6230843-9A15-420E-9704-F5DB9D1FDCA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130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1044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 Vendor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Visit your collection site</a:t>
            </a:r>
          </a:p>
          <a:p>
            <a:endParaRPr lang="en-US" dirty="0"/>
          </a:p>
          <a:p>
            <a:r>
              <a:rPr lang="en-US" dirty="0"/>
              <a:t>Examine your random selection program and request changes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9157F1A-5525-4DB0-90A6-5CD528EC2F01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131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362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Iyon Rosario – FTA Drug &amp; Alcohol Program Manager</a:t>
            </a:r>
          </a:p>
          <a:p>
            <a:pPr lvl="1"/>
            <a:r>
              <a:rPr lang="en-US" dirty="0"/>
              <a:t>(202) 366-2010, </a:t>
            </a:r>
            <a:r>
              <a:rPr lang="en-US" dirty="0">
                <a:hlinkClick r:id="rId2"/>
              </a:rPr>
              <a:t>iyon.rosario@dot.gov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FTA D&amp;A Project Office (</a:t>
            </a:r>
            <a:r>
              <a:rPr lang="en-US" dirty="0" smtClean="0"/>
              <a:t>US DOT Volpe </a:t>
            </a:r>
            <a:r>
              <a:rPr lang="en-US" dirty="0"/>
              <a:t>Center)</a:t>
            </a:r>
          </a:p>
          <a:p>
            <a:pPr lvl="1"/>
            <a:r>
              <a:rPr lang="en-US" dirty="0"/>
              <a:t>Hotline: (617) 494-6336, </a:t>
            </a:r>
            <a:r>
              <a:rPr lang="en-US" dirty="0">
                <a:hlinkClick r:id="rId3"/>
              </a:rPr>
              <a:t>fta.damis@dot.gov</a:t>
            </a:r>
            <a:r>
              <a:rPr lang="en-US" dirty="0"/>
              <a:t>	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Mike Redington: (617) 494-2197, </a:t>
            </a:r>
            <a:r>
              <a:rPr lang="en-US" dirty="0">
                <a:hlinkClick r:id="rId4"/>
              </a:rPr>
              <a:t>michael.redington@dot.gov</a:t>
            </a:r>
            <a:endParaRPr lang="en-US" dirty="0"/>
          </a:p>
          <a:p>
            <a:pPr lvl="1"/>
            <a:r>
              <a:rPr lang="en-US" dirty="0"/>
              <a:t>Lori DeCoste: (617) 494-2379, </a:t>
            </a:r>
            <a:r>
              <a:rPr lang="en-US" dirty="0">
                <a:hlinkClick r:id="rId5"/>
              </a:rPr>
              <a:t>lori.decoste@dot.gov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Felicity Shanahan: (617) 494-3915, </a:t>
            </a:r>
            <a:r>
              <a:rPr lang="en-US" dirty="0">
                <a:hlinkClick r:id="rId6"/>
              </a:rPr>
              <a:t>felicity.shanahan@dot.gov</a:t>
            </a:r>
            <a:endParaRPr lang="en-US" dirty="0"/>
          </a:p>
          <a:p>
            <a:pPr lvl="1"/>
            <a:r>
              <a:rPr lang="en-US" dirty="0"/>
              <a:t>Jennifer Gissel: (617) 494-3875, </a:t>
            </a:r>
            <a:r>
              <a:rPr lang="en-US" dirty="0">
                <a:hlinkClick r:id="rId7"/>
              </a:rPr>
              <a:t>jennifer.gissel@dot.gov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A256779-F3DA-429A-A091-F0B6027458B6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132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4005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8685"/>
            <a:ext cx="8229600" cy="570305"/>
          </a:xfrm>
        </p:spPr>
        <p:txBody>
          <a:bodyPr>
            <a:normAutofit/>
          </a:bodyPr>
          <a:lstStyle/>
          <a:p>
            <a:r>
              <a:rPr lang="en-US" dirty="0"/>
              <a:t>www.transportation.gov/odap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</a:t>
            </a:r>
          </a:p>
        </p:txBody>
      </p:sp>
      <p:pic>
        <p:nvPicPr>
          <p:cNvPr id="4" name="Picture 3" descr="Image of ODAPC homepage" title="ODAPC web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315" y="1023552"/>
            <a:ext cx="4345967" cy="541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609CB5A-A985-40A1-B247-0A0D83ABF3D3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133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9334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062601"/>
              </p:ext>
            </p:extLst>
          </p:nvPr>
        </p:nvGraphicFramePr>
        <p:xfrm>
          <a:off x="1303867" y="2103120"/>
          <a:ext cx="6536266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36266">
                  <a:extLst>
                    <a:ext uri="{9D8B030D-6E8A-4147-A177-3AD203B41FA5}">
                      <a16:colId xmlns:a16="http://schemas.microsoft.com/office/drawing/2014/main" val="22238233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ill Sans MT" panose="020B0502020104020203" pitchFamily="34" charset="0"/>
                        </a:rPr>
                        <a:t>Joseph Lofgren</a:t>
                      </a:r>
                    </a:p>
                    <a:p>
                      <a:pPr algn="ctr"/>
                      <a:r>
                        <a:rPr lang="en-US" sz="2400" dirty="0">
                          <a:latin typeface="Gill Sans MT" panose="020B0502020104020203" pitchFamily="34" charset="0"/>
                        </a:rPr>
                        <a:t>Cahill Swift</a:t>
                      </a:r>
                    </a:p>
                    <a:p>
                      <a:pPr algn="ctr"/>
                      <a:r>
                        <a:rPr lang="en-US" sz="2400" dirty="0">
                          <a:latin typeface="Gill Sans MT" panose="020B0502020104020203" pitchFamily="34" charset="0"/>
                        </a:rPr>
                        <a:t>617-314-9208 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Gill Sans MT" panose="020B0502020104020203" pitchFamily="34" charset="0"/>
                          <a:hlinkClick r:id="rId2"/>
                        </a:rPr>
                        <a:t>jlofgren@cahillswift.com</a:t>
                      </a:r>
                      <a:r>
                        <a:rPr lang="en-US" sz="2400" dirty="0" smtClean="0">
                          <a:latin typeface="Gill Sans MT" panose="020B0502020104020203" pitchFamily="34" charset="0"/>
                        </a:rPr>
                        <a:t> </a:t>
                      </a:r>
                      <a:endParaRPr lang="en-US" sz="2400" dirty="0"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BB801-F342-4725-8047-A56E283BD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A00CB-2C12-43BD-8097-0EF59CD27AF0}" type="slidenum">
              <a:rPr lang="en-US" smtClean="0"/>
              <a:pPr/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2"/>
                </a:solidFill>
              </a:rPr>
              <a:t>DER: </a:t>
            </a:r>
            <a:r>
              <a:rPr lang="en-US" sz="2000" dirty="0"/>
              <a:t>an employee authorized to take immediate action to remove employees from safety-sensitive duties. The DER also receives test results.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2"/>
                </a:solidFill>
              </a:rPr>
              <a:t>DAPM: </a:t>
            </a:r>
            <a:r>
              <a:rPr lang="en-US" sz="2000" dirty="0"/>
              <a:t>an individual responsible for the implementation of the drug and alcohol testing program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2"/>
                </a:solidFill>
              </a:rPr>
              <a:t>CCF: </a:t>
            </a:r>
            <a:r>
              <a:rPr lang="en-US" sz="2000" dirty="0"/>
              <a:t>the Federal Drug Testing Form, used to document every DOT urine collection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2"/>
                </a:solidFill>
              </a:rPr>
              <a:t>ATF: </a:t>
            </a:r>
            <a:r>
              <a:rPr lang="en-US" sz="2000" dirty="0"/>
              <a:t>the DOT form, used to document every DOT alcohol test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2"/>
                </a:solidFill>
              </a:rPr>
              <a:t>EBT: </a:t>
            </a:r>
            <a:r>
              <a:rPr lang="en-US" sz="2000" dirty="0"/>
              <a:t>a device approved by NHTSA for the evidential testing of breath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2"/>
                </a:solidFill>
              </a:rPr>
              <a:t>BAT: </a:t>
            </a:r>
            <a:r>
              <a:rPr lang="en-US" sz="2000" dirty="0"/>
              <a:t>a person who instructs and assists employees in the alcohol testing process and operates an EBT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92978E2-0ECF-47B2-A174-8DA5C47E416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13405D46-154A-434A-B7F9-B58E98999430}" type="slidenum">
              <a:rPr lang="en-US" sz="1400" smtClean="0">
                <a:latin typeface="+mj-lt"/>
              </a:rPr>
              <a:pPr/>
              <a:t>14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449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CONCEPTS</a:t>
            </a:r>
            <a:br>
              <a:rPr lang="en-US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We Test, 3 Kinds of Test, Legal Background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A6029-14ED-41F7-8FC3-CAA6B1A2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A00CB-2C12-43BD-8097-0EF59CD27AF0}" type="slidenum">
              <a:rPr lang="en-US" smtClean="0">
                <a:latin typeface="+mj-lt"/>
              </a:rPr>
              <a:pPr/>
              <a:t>15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0469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Kinds of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Gill Sans MT"/>
                <a:ea typeface="ＭＳ Ｐゴシック"/>
              </a:rPr>
              <a:t>“Gatekeeper” Tests </a:t>
            </a:r>
            <a:r>
              <a:rPr lang="en-US" dirty="0">
                <a:latin typeface="Gill Sans MT"/>
                <a:ea typeface="ＭＳ Ｐゴシック"/>
              </a:rPr>
              <a:t>- Pre-safety-sensitive function tests:</a:t>
            </a:r>
            <a:endParaRPr lang="en-US" dirty="0"/>
          </a:p>
          <a:p>
            <a:pPr lvl="2"/>
            <a:r>
              <a:rPr lang="en-US" dirty="0"/>
              <a:t>Pre-employment</a:t>
            </a:r>
          </a:p>
          <a:p>
            <a:pPr lvl="2"/>
            <a:r>
              <a:rPr lang="en-US" dirty="0"/>
              <a:t>Return-to-duty</a:t>
            </a:r>
          </a:p>
          <a:p>
            <a:pPr lvl="2"/>
            <a:endParaRPr lang="en-US" dirty="0"/>
          </a:p>
          <a:p>
            <a:r>
              <a:rPr lang="en-US" b="1" dirty="0">
                <a:latin typeface="Gill Sans MT"/>
                <a:ea typeface="ＭＳ Ｐゴシック"/>
              </a:rPr>
              <a:t>“Preventative” Tests </a:t>
            </a:r>
            <a:r>
              <a:rPr lang="en-US" dirty="0">
                <a:latin typeface="Gill Sans MT"/>
                <a:ea typeface="ＭＳ Ｐゴシック"/>
              </a:rPr>
              <a:t>- Deter prohibited behaviors:</a:t>
            </a:r>
            <a:endParaRPr lang="en-US"/>
          </a:p>
          <a:p>
            <a:pPr lvl="2"/>
            <a:r>
              <a:rPr lang="en-US" dirty="0"/>
              <a:t>Random</a:t>
            </a:r>
          </a:p>
          <a:p>
            <a:pPr lvl="2"/>
            <a:r>
              <a:rPr lang="en-US" dirty="0"/>
              <a:t>Follow-up</a:t>
            </a:r>
          </a:p>
          <a:p>
            <a:pPr lvl="2"/>
            <a:endParaRPr lang="en-US" dirty="0"/>
          </a:p>
          <a:p>
            <a:r>
              <a:rPr lang="en-US" b="1" dirty="0">
                <a:latin typeface="Gill Sans MT"/>
                <a:ea typeface="ＭＳ Ｐゴシック"/>
              </a:rPr>
              <a:t>“Responsive” Tests </a:t>
            </a:r>
            <a:r>
              <a:rPr lang="en-US" dirty="0">
                <a:latin typeface="Gill Sans MT"/>
                <a:ea typeface="ＭＳ Ｐゴシック"/>
              </a:rPr>
              <a:t>- Detect employee violations: </a:t>
            </a:r>
            <a:endParaRPr lang="en-US" dirty="0"/>
          </a:p>
          <a:p>
            <a:pPr lvl="2"/>
            <a:r>
              <a:rPr lang="en-US" dirty="0"/>
              <a:t>Post-accident</a:t>
            </a:r>
          </a:p>
          <a:p>
            <a:pPr lvl="2"/>
            <a:r>
              <a:rPr lang="en-US" dirty="0"/>
              <a:t>Reasonable-suspicion</a:t>
            </a:r>
          </a:p>
          <a:p>
            <a:pPr lvl="2"/>
            <a:r>
              <a:rPr lang="en-US" dirty="0"/>
              <a:t>Follow-up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5A7E4C5-4093-4775-8889-EBAD4818B4C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13405D46-154A-434A-B7F9-B58E98999430}" type="slidenum">
              <a:rPr lang="en-US" sz="1400" smtClean="0">
                <a:latin typeface="+mj-lt"/>
              </a:rPr>
              <a:pPr/>
              <a:t>16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9161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Legal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Public Safety vs. Employee Privacy.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Courts have consistently upheld DOT’s requirements and procedures.</a:t>
            </a:r>
            <a:endParaRPr lang="en-US" dirty="0"/>
          </a:p>
          <a:p>
            <a:pPr lvl="1"/>
            <a:r>
              <a:rPr lang="en-US" dirty="0"/>
              <a:t>E.g., 2009 Court of Appeals’ unanimous upholding of direct observation for return-to-duty and follow-up tests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FDB28-08A8-5D4A-8C75-89D8B8EB0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091" y="1263079"/>
            <a:ext cx="1428793" cy="1223403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0F97450-7E23-4EAF-AC76-E3E53E545B15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13405D46-154A-434A-B7F9-B58E98999430}" type="slidenum">
              <a:rPr lang="en-US" sz="1400" smtClean="0">
                <a:latin typeface="+mj-lt"/>
              </a:rPr>
              <a:pPr/>
              <a:t>17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068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 655</a:t>
            </a:r>
            <a:br>
              <a:rPr lang="en-US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 Requirements, Prohibitions, Test Types, </a:t>
            </a:r>
          </a:p>
          <a:p>
            <a:r>
              <a:rPr lang="en-US" dirty="0"/>
              <a:t>Records Retention &amp; Release, Management Information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433AF-873F-4C04-A853-E728FCA4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A00CB-2C12-43BD-8097-0EF59CD27AF0}" type="slidenum">
              <a:rPr lang="en-US" smtClean="0">
                <a:latin typeface="+mj-lt"/>
              </a:rPr>
              <a:pPr/>
              <a:t>18</a:t>
            </a:fld>
            <a:endParaRPr lang="en-US" dirty="0">
              <a:latin typeface="+mj-lt"/>
            </a:endParaRPr>
          </a:p>
        </p:txBody>
      </p:sp>
      <p:pic>
        <p:nvPicPr>
          <p:cNvPr id="1026" name="Picture 2" descr="Image result for federal transit administration logo">
            <a:extLst>
              <a:ext uri="{FF2B5EF4-FFF2-40B4-BE49-F238E27FC236}">
                <a16:creationId xmlns:a16="http://schemas.microsoft.com/office/drawing/2014/main" id="{8010DFE6-03A9-4F7E-ADD8-5AE6F6E9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58" y="1131570"/>
            <a:ext cx="1244486" cy="96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8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MT"/>
                <a:ea typeface="ＭＳ Ｐゴシック"/>
                <a:cs typeface="Raavi"/>
              </a:rPr>
              <a:t>Policy: What is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ill Sans MT"/>
                <a:ea typeface="ＭＳ Ｐゴシック"/>
              </a:rPr>
              <a:t>Statement describing the employer’s policy on prohibited drug use </a:t>
            </a:r>
            <a:r>
              <a:rPr lang="en-US">
                <a:latin typeface="Gill Sans MT"/>
                <a:ea typeface="ＭＳ Ｐゴシック"/>
              </a:rPr>
              <a:t>and alcohol misuse in the workplace.</a:t>
            </a:r>
            <a:endParaRPr lang="en-US"/>
          </a:p>
          <a:p>
            <a:endParaRPr lang="en-US"/>
          </a:p>
          <a:p>
            <a:pPr lvl="1"/>
            <a:r>
              <a:rPr lang="en-US"/>
              <a:t>Provides clear, concise guidelines to employees regarding the DOT/FTA substance abuse prevention program</a:t>
            </a:r>
          </a:p>
          <a:p>
            <a:pPr lvl="2"/>
            <a:endParaRPr lang="en-US"/>
          </a:p>
          <a:p>
            <a:pPr lvl="2"/>
            <a:r>
              <a:rPr lang="en-US"/>
              <a:t>Informs employees of prohibited conduct/behavior</a:t>
            </a:r>
          </a:p>
          <a:p>
            <a:pPr lvl="2"/>
            <a:r>
              <a:rPr lang="en-US"/>
              <a:t>Describes circumstances for testing</a:t>
            </a:r>
          </a:p>
          <a:p>
            <a:pPr lvl="2"/>
            <a:r>
              <a:rPr lang="en-US"/>
              <a:t>Defines consequences for rule violations</a:t>
            </a:r>
          </a:p>
          <a:p>
            <a:pPr lvl="1"/>
            <a:endParaRPr lang="en-US"/>
          </a:p>
          <a:p>
            <a:pPr lvl="1"/>
            <a:r>
              <a:rPr lang="en-US"/>
              <a:t>Provides a program implementation guide for the DAPM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7CA1D5-7E91-4E26-B137-FA8FCAA7F750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19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6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Speakers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4F758D-ECB3-48D6-91F3-38EFFAC4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9402"/>
            <a:ext cx="8229600" cy="330976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Joseph Lofgren – Cahill Swift, Minneapolis, MN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George Gilpatrick – Cahill Swift, Boston, 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56664-BE4C-469F-8EDD-918D5026F006}"/>
              </a:ext>
            </a:extLst>
          </p:cNvPr>
          <p:cNvSpPr txBox="1">
            <a:spLocks/>
          </p:cNvSpPr>
          <p:nvPr/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F00A00CB-2C12-43BD-8097-0EF59CD27AF0}" type="slidenum">
              <a:rPr lang="en-US" sz="1400" smtClean="0">
                <a:latin typeface="+mj-lt"/>
              </a:rPr>
              <a:pPr/>
              <a:t>2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6747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Policy: Required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§655.15 Policy Statement Contents</a:t>
            </a:r>
          </a:p>
          <a:p>
            <a:endParaRPr lang="en-US" dirty="0"/>
          </a:p>
          <a:p>
            <a:r>
              <a:rPr lang="en-US" dirty="0"/>
              <a:t>Important 2018, 2019 updates:</a:t>
            </a:r>
          </a:p>
          <a:p>
            <a:pPr lvl="1"/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1/1/2018 – “Opiates” </a:t>
            </a:r>
            <a:r>
              <a:rPr lang="en-US" dirty="0">
                <a:sym typeface="Wingdings" panose="05000000000000000000" pitchFamily="2" charset="2"/>
              </a:rPr>
              <a:t> “Opioids”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Gill Sans MT"/>
                <a:ea typeface="ＭＳ Ｐゴシック"/>
                <a:sym typeface="Wingdings" panose="05000000000000000000" pitchFamily="2" charset="2"/>
              </a:rPr>
              <a:t>1/1/2019 – If your policy states FTA random rate as “25%,” must </a:t>
            </a:r>
            <a:r>
              <a:rPr lang="en-US">
                <a:latin typeface="Gill Sans MT"/>
                <a:ea typeface="ＭＳ Ｐゴシック"/>
                <a:sym typeface="Wingdings" panose="05000000000000000000" pitchFamily="2" charset="2"/>
              </a:rPr>
              <a:t>update to “50%” or just “minimum rate.”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109682B-CF78-4445-B85C-4D68DC403540}"/>
              </a:ext>
            </a:extLst>
          </p:cNvPr>
          <p:cNvSpPr txBox="1">
            <a:spLocks/>
          </p:cNvSpPr>
          <p:nvPr/>
        </p:nvSpPr>
        <p:spPr>
          <a:xfrm>
            <a:off x="8696325" y="6166161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45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Policy: Required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>
                <a:latin typeface="Gill Sans MT"/>
                <a:ea typeface="ＭＳ Ｐゴシック"/>
              </a:rPr>
              <a:t>You decide: </a:t>
            </a:r>
            <a:endParaRPr lang="en-US"/>
          </a:p>
          <a:p>
            <a:pPr lvl="2"/>
            <a:endParaRPr lang="en-US"/>
          </a:p>
          <a:p>
            <a:pPr lvl="1"/>
            <a:r>
              <a:rPr lang="en-US"/>
              <a:t>Negative-dilute → accept result or retest?</a:t>
            </a:r>
          </a:p>
          <a:p>
            <a:pPr lvl="1"/>
            <a:endParaRPr lang="en-US"/>
          </a:p>
          <a:p>
            <a:pPr lvl="1"/>
            <a:r>
              <a:rPr lang="en-US"/>
              <a:t>Pre-employment alcohol testing?</a:t>
            </a:r>
          </a:p>
          <a:p>
            <a:pPr lvl="1"/>
            <a:endParaRPr lang="en-US"/>
          </a:p>
          <a:p>
            <a:pPr lvl="1"/>
            <a:r>
              <a:rPr lang="en-US"/>
              <a:t>Zero tolerance or second chance?</a:t>
            </a:r>
          </a:p>
          <a:p>
            <a:pPr lvl="2"/>
            <a:endParaRPr lang="en-US"/>
          </a:p>
          <a:p>
            <a:pPr lvl="1"/>
            <a:r>
              <a:rPr lang="en-US"/>
              <a:t>Company consequences beyond FTA regulatory requirements?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E67FF31-DD70-4C31-919A-E4A209CCA62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79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Policy:  Allowed Provisions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ill Sans MT"/>
                <a:ea typeface="ＭＳ Ｐゴシック"/>
              </a:rPr>
              <a:t>May include Drug Free Workplace Act.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May include Prescription/Over-the-Counter drug policy (encouraged).</a:t>
            </a: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  <a:latin typeface="Gill Sans MT"/>
                <a:ea typeface="ＭＳ Ｐゴシック"/>
              </a:rPr>
              <a:t>FTA-Required Provisions vs. Employer </a:t>
            </a:r>
            <a:r>
              <a:rPr lang="en-US" b="1" dirty="0" smtClean="0">
                <a:solidFill>
                  <a:schemeClr val="accent1"/>
                </a:solidFill>
                <a:latin typeface="Gill Sans MT"/>
                <a:ea typeface="ＭＳ Ｐゴシック"/>
              </a:rPr>
              <a:t>Provisions: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Must not conflict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Must clearly differentiate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13CBC7B-BF2D-41C5-B120-0F2AE5D2F1B0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22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01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Policy: Getting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 Checklist: </a:t>
            </a:r>
          </a:p>
          <a:p>
            <a:pPr lvl="1"/>
            <a:r>
              <a:rPr lang="en-US" sz="1600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https://transit-safety.fta.dot.gov/DrugAndAlcohol/Tools/Checklist/PolicyReqsChecklist.doc</a:t>
            </a:r>
            <a:endParaRPr lang="en-US" sz="1600" dirty="0"/>
          </a:p>
          <a:p>
            <a:pPr lvl="1"/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FTA Policy Builder Tool:</a:t>
            </a:r>
            <a:endParaRPr lang="en-US"/>
          </a:p>
          <a:p>
            <a:pPr lvl="1"/>
            <a:r>
              <a:rPr lang="en-US" sz="1600" dirty="0">
                <a:hlinkClick r:id="rId3"/>
              </a:rPr>
              <a:t>https://transit-safety.fta.dot.gov/DrugAndAlcohol/Tools/PolicyBuilder/CreatePolicy.aspx</a:t>
            </a:r>
            <a:r>
              <a:rPr lang="en-US" sz="1600" dirty="0"/>
              <a:t> </a:t>
            </a:r>
          </a:p>
          <a:p>
            <a:pPr lvl="1"/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Sample policies – Appendix A to the Best Practices Manual: </a:t>
            </a:r>
            <a:endParaRPr lang="en-US"/>
          </a:p>
          <a:p>
            <a:pPr lvl="1"/>
            <a:r>
              <a:rPr lang="en-US" sz="1600" dirty="0">
                <a:hlinkClick r:id="rId4"/>
              </a:rPr>
              <a:t>https://transit-safety.fta.dot.gov/DrugAndAlcohol/Publications/Documents/safety/bestpractices/bestpractices_oct2009.pdf</a:t>
            </a:r>
            <a:r>
              <a:rPr lang="en-US" sz="1600" dirty="0"/>
              <a:t> </a:t>
            </a:r>
          </a:p>
          <a:p>
            <a:pPr lvl="1">
              <a:buFont typeface="Wingdings" panose="05000000000000000000" pitchFamily="2" charset="2"/>
              <a:buChar char=""/>
            </a:pPr>
            <a:r>
              <a:rPr lang="en-US">
                <a:latin typeface="Gill Sans MT"/>
                <a:ea typeface="ＭＳ Ｐゴシック"/>
              </a:rPr>
              <a:t>Be sure to modify for local circumstances.</a:t>
            </a:r>
            <a:endParaRPr lang="en-US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07CA87-EFB7-435B-9746-FCCE9087A9EF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92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Policy: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§655.16: requirement to disseminate policy</a:t>
            </a:r>
            <a:endParaRPr lang="en-US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Must provide written notice to all covered employees of the policy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53A3804-9C5D-46AD-972C-C2D4F46C0B16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24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26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Education &amp;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Display and Distribution of Materials - §655.14(a)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Informational materials about the effects of drugs &amp; alcohol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Community service hotline for employee assistance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C96A827-3D5D-41F6-8489-7E4C3BF749D2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18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 All Covered Employees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ill Sans MT"/>
                <a:ea typeface="ＭＳ Ｐゴシック"/>
              </a:rPr>
              <a:t>Minimum of </a:t>
            </a:r>
            <a:r>
              <a:rPr lang="en-US" b="1" dirty="0">
                <a:latin typeface="Gill Sans MT"/>
                <a:ea typeface="ＭＳ Ｐゴシック"/>
              </a:rPr>
              <a:t>60 minutes on drugs </a:t>
            </a:r>
            <a:r>
              <a:rPr lang="en-US">
                <a:latin typeface="Gill Sans MT"/>
                <a:ea typeface="ＭＳ Ｐゴシック"/>
              </a:rPr>
              <a:t>- §655.14(b): 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Effects and consequences of prohibited drug use on personal health, </a:t>
            </a:r>
            <a:r>
              <a:rPr lang="en-US">
                <a:latin typeface="Gill Sans MT"/>
                <a:ea typeface="ＭＳ Ｐゴシック"/>
              </a:rPr>
              <a:t>safety, and the work environment.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Signs and symptoms that may indicate prohibited drug use.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Additional training (policy, </a:t>
            </a:r>
            <a:r>
              <a:rPr lang="en-US" u="sng" dirty="0">
                <a:latin typeface="Gill Sans MT"/>
                <a:ea typeface="ＭＳ Ｐゴシック"/>
              </a:rPr>
              <a:t>alcohol</a:t>
            </a:r>
            <a:r>
              <a:rPr lang="en-US" dirty="0">
                <a:latin typeface="Gill Sans MT"/>
                <a:ea typeface="ＭＳ Ｐゴシック"/>
              </a:rPr>
              <a:t>, etc.) does not count towards 60 </a:t>
            </a:r>
            <a:r>
              <a:rPr lang="en-US">
                <a:latin typeface="Gill Sans MT"/>
                <a:ea typeface="ＭＳ Ｐゴシック"/>
              </a:rPr>
              <a:t>minutes.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/>
              <a:t>FTA video available: </a:t>
            </a:r>
            <a:r>
              <a:rPr lang="en-US" dirty="0">
                <a:hlinkClick r:id="rId2"/>
              </a:rPr>
              <a:t>https://transit-safety.fta.dot.gov/DrugAndAlcohol/Tools/DrugAwarenessVideo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B95243F-FC82-4AFB-90C5-7543AA3F6227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53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Training: Supervisors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§655.14(c): Supervisors and/or other company officials authorized to make reasonable suspicion determinations must receive: 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Minimum of </a:t>
            </a:r>
            <a:r>
              <a:rPr lang="en-US" b="1" dirty="0">
                <a:latin typeface="Gill Sans MT"/>
                <a:ea typeface="ＭＳ Ｐゴシック"/>
              </a:rPr>
              <a:t>60 minutes </a:t>
            </a:r>
            <a:r>
              <a:rPr lang="en-US" dirty="0">
                <a:latin typeface="Gill Sans MT"/>
                <a:ea typeface="ＭＳ Ｐゴシック"/>
              </a:rPr>
              <a:t>on physical, behavioral, and performance </a:t>
            </a:r>
            <a:r>
              <a:rPr lang="en-US">
                <a:latin typeface="Gill Sans MT"/>
                <a:ea typeface="ＭＳ Ｐゴシック"/>
              </a:rPr>
              <a:t>indicators of probable drug use.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Minimum of </a:t>
            </a:r>
            <a:r>
              <a:rPr lang="en-US" b="1" dirty="0">
                <a:latin typeface="Gill Sans MT"/>
                <a:ea typeface="ＭＳ Ｐゴシック"/>
              </a:rPr>
              <a:t>60 minutes </a:t>
            </a:r>
            <a:r>
              <a:rPr lang="en-US" dirty="0">
                <a:latin typeface="Gill Sans MT"/>
                <a:ea typeface="ＭＳ Ｐゴシック"/>
              </a:rPr>
              <a:t>on physical, behavioral, and performance indicators of probable alcohol </a:t>
            </a:r>
            <a:r>
              <a:rPr lang="en-US">
                <a:latin typeface="Gill Sans MT"/>
                <a:ea typeface="ＭＳ Ｐゴシック"/>
              </a:rPr>
              <a:t>use.</a:t>
            </a:r>
            <a:endParaRPr lang="en-US" dirty="0"/>
          </a:p>
          <a:p>
            <a:pPr lvl="1"/>
            <a:endParaRPr lang="en-US" dirty="0"/>
          </a:p>
          <a:p>
            <a:pPr>
              <a:buFont typeface="Wingdings" panose="05000000000000000000" pitchFamily="2" charset="2"/>
              <a:buChar char="«"/>
            </a:pPr>
            <a:r>
              <a:rPr lang="en-US" dirty="0">
                <a:latin typeface="Gill Sans MT"/>
                <a:ea typeface="ＭＳ Ｐゴシック"/>
              </a:rPr>
              <a:t>Training must occur </a:t>
            </a:r>
            <a:r>
              <a:rPr lang="en-US" u="sng" dirty="0">
                <a:latin typeface="Gill Sans MT"/>
                <a:ea typeface="ＭＳ Ｐゴシック"/>
              </a:rPr>
              <a:t>prior</a:t>
            </a:r>
            <a:r>
              <a:rPr lang="en-US" dirty="0">
                <a:latin typeface="Gill Sans MT"/>
                <a:ea typeface="ＭＳ Ｐゴシック"/>
              </a:rPr>
              <a:t> to making any reasonable suspicion </a:t>
            </a:r>
            <a:r>
              <a:rPr lang="en-US">
                <a:latin typeface="Gill Sans MT"/>
                <a:ea typeface="ＭＳ Ｐゴシック"/>
              </a:rPr>
              <a:t>referrals. </a:t>
            </a:r>
            <a:endParaRPr lang="en-US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A25C6AB-44AC-414C-B97F-05A434DD4FBF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03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Record 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«"/>
            </a:pPr>
            <a:r>
              <a:rPr lang="en-US" dirty="0"/>
              <a:t>Maintain documentation of training - </a:t>
            </a:r>
            <a:r>
              <a:rPr lang="en-US" b="1" dirty="0"/>
              <a:t>2 years minimum</a:t>
            </a:r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Date and time it took place.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Who attended?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What topics were covered?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9CCDD2D-D32D-45D0-96F1-517B6917F49E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34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Prohibited Substances: 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ill Sans MT"/>
                <a:ea typeface="ＭＳ Ｐゴシック"/>
              </a:rPr>
              <a:t>Use of these drugs is prohibited at </a:t>
            </a:r>
            <a:r>
              <a:rPr lang="en-US" b="1">
                <a:latin typeface="Gill Sans MT"/>
                <a:ea typeface="ＭＳ Ｐゴシック"/>
              </a:rPr>
              <a:t>all times</a:t>
            </a:r>
            <a:r>
              <a:rPr lang="en-US">
                <a:latin typeface="Gill Sans MT"/>
                <a:ea typeface="ＭＳ Ｐゴシック"/>
              </a:rPr>
              <a:t>:</a:t>
            </a:r>
          </a:p>
          <a:p>
            <a:pPr lvl="1"/>
            <a:r>
              <a:rPr lang="en-US" dirty="0"/>
              <a:t>Marijuana</a:t>
            </a:r>
          </a:p>
          <a:p>
            <a:pPr lvl="1"/>
            <a:r>
              <a:rPr lang="en-US" dirty="0"/>
              <a:t>Cocaine </a:t>
            </a:r>
          </a:p>
          <a:p>
            <a:pPr lvl="1"/>
            <a:r>
              <a:rPr lang="en-US" dirty="0"/>
              <a:t>Phencyclidine (PCP)</a:t>
            </a:r>
          </a:p>
          <a:p>
            <a:pPr lvl="1"/>
            <a:r>
              <a:rPr lang="en-US" dirty="0"/>
              <a:t>*Opioids</a:t>
            </a:r>
          </a:p>
          <a:p>
            <a:pPr lvl="1"/>
            <a:r>
              <a:rPr lang="en-US" dirty="0"/>
              <a:t>Amphetamines </a:t>
            </a:r>
          </a:p>
          <a:p>
            <a:pPr lvl="1"/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Covered employees may be tested for drugs </a:t>
            </a:r>
            <a:r>
              <a:rPr lang="en-US" u="sng" dirty="0">
                <a:latin typeface="Gill Sans MT"/>
                <a:ea typeface="ＭＳ Ｐゴシック"/>
              </a:rPr>
              <a:t>anytime they are on </a:t>
            </a:r>
            <a:r>
              <a:rPr lang="en-US" u="sng">
                <a:latin typeface="Gill Sans MT"/>
                <a:ea typeface="ＭＳ Ｐゴシック"/>
              </a:rPr>
              <a:t>duty.</a:t>
            </a:r>
            <a:endParaRPr lang="en-US" u="sng"/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sz="1800" dirty="0">
                <a:latin typeface="Gill Sans MT"/>
                <a:ea typeface="ＭＳ Ｐゴシック"/>
              </a:rPr>
              <a:t>*Policies listing “opiates” as a prohibited/tested substance must be updated to list </a:t>
            </a:r>
            <a:r>
              <a:rPr lang="en-US" sz="1800">
                <a:latin typeface="Gill Sans MT"/>
                <a:ea typeface="ＭＳ Ｐゴシック"/>
              </a:rPr>
              <a:t>“opioids” instead.</a:t>
            </a:r>
            <a:endParaRPr lang="en-US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ED0EE-CB16-49C5-84BE-E82F2D45DC85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29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6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/>
              <a:t>OVERVIEW: </a:t>
            </a:r>
            <a:r>
              <a:rPr lang="en-US" sz="2000" i="1" dirty="0"/>
              <a:t>Regulations, Role of the Employer, Key Terms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/>
              <a:t>KEY CONCEPTS: </a:t>
            </a:r>
            <a:r>
              <a:rPr lang="en-US" sz="2000" i="1" dirty="0"/>
              <a:t>Why We Test, 3 Kinds of Test, Legal Background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/>
              <a:t>PART 655: </a:t>
            </a:r>
            <a:r>
              <a:rPr lang="en-US" sz="2000" i="1" dirty="0"/>
              <a:t>Program Requirements, Prohibitions, Test Types, Records Retention &amp; Release, Information System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/>
              <a:t>PART 40: </a:t>
            </a:r>
            <a:r>
              <a:rPr lang="en-US" sz="2000" i="1" dirty="0"/>
              <a:t>Purpose, Subparts, Key Employer Subparts, Alcohol Testing, Drug Testing, Processing Results, Testing Problems &amp; Refusals, Previous-Employer Checks, Public Interest Exclusions (PIEs)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/>
              <a:t>VENDORS: </a:t>
            </a:r>
            <a:r>
              <a:rPr lang="en-US" sz="2000" i="1" dirty="0"/>
              <a:t>“Service Agents,” Employer’s Responsibility &amp; Role, Common Oversight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/>
              <a:t>NEXT STEPS: </a:t>
            </a:r>
            <a:r>
              <a:rPr lang="en-US" sz="2000" i="1" dirty="0"/>
              <a:t>First Steps for Program Improvement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3956664-BE4C-469F-8EDD-918D5026F006}"/>
              </a:ext>
            </a:extLst>
          </p:cNvPr>
          <p:cNvSpPr txBox="1">
            <a:spLocks/>
          </p:cNvSpPr>
          <p:nvPr/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F00A00CB-2C12-43BD-8097-0EF59CD27AF0}" type="slidenum">
              <a:rPr lang="en-US" sz="1400" smtClean="0">
                <a:latin typeface="+mj-lt"/>
              </a:rPr>
              <a:pPr/>
              <a:t>3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3148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Prohibited Substances:  January 2018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Added </a:t>
            </a:r>
            <a:r>
              <a:rPr lang="en-US" b="1" dirty="0"/>
              <a:t>4</a:t>
            </a:r>
            <a:r>
              <a:rPr lang="en-US" dirty="0"/>
              <a:t> semi-synthetic opioids to testing panel: 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Hydrocodone, oxycodone, hydromorphone, and oxymorphone. </a:t>
            </a:r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Common brand names: Percodan</a:t>
            </a:r>
            <a:r>
              <a:rPr lang="en-US" baseline="30000" dirty="0">
                <a:latin typeface="Gill Sans MT"/>
                <a:ea typeface="ＭＳ Ｐゴシック"/>
              </a:rPr>
              <a:t>®</a:t>
            </a:r>
            <a:r>
              <a:rPr lang="en-US" dirty="0">
                <a:latin typeface="Gill Sans MT"/>
                <a:ea typeface="ＭＳ Ｐゴシック"/>
              </a:rPr>
              <a:t>, OxyContin</a:t>
            </a:r>
            <a:r>
              <a:rPr lang="en-US" baseline="30000" dirty="0">
                <a:latin typeface="Gill Sans MT"/>
                <a:ea typeface="ＭＳ Ｐゴシック"/>
              </a:rPr>
              <a:t>®</a:t>
            </a:r>
            <a:r>
              <a:rPr lang="en-US" dirty="0">
                <a:latin typeface="Gill Sans MT"/>
                <a:ea typeface="ＭＳ Ｐゴシック"/>
              </a:rPr>
              <a:t>, Percocet</a:t>
            </a:r>
            <a:r>
              <a:rPr lang="en-US" baseline="30000" dirty="0">
                <a:latin typeface="Gill Sans MT"/>
                <a:ea typeface="ＭＳ Ｐゴシック"/>
              </a:rPr>
              <a:t>®</a:t>
            </a:r>
            <a:r>
              <a:rPr lang="en-US" dirty="0">
                <a:latin typeface="Gill Sans MT"/>
                <a:ea typeface="ＭＳ Ｐゴシック"/>
              </a:rPr>
              <a:t>, and Vicodin</a:t>
            </a:r>
            <a:r>
              <a:rPr lang="en-US" baseline="30000" dirty="0">
                <a:latin typeface="Gill Sans MT"/>
                <a:ea typeface="ＭＳ Ｐゴシック"/>
              </a:rPr>
              <a:t>®</a:t>
            </a:r>
            <a:r>
              <a:rPr lang="en-US" dirty="0">
                <a:latin typeface="Gill Sans MT"/>
                <a:ea typeface="ＭＳ Ｐゴシック"/>
              </a:rPr>
              <a:t>.</a:t>
            </a:r>
            <a:endParaRPr lang="en-US" sz="1800" baseline="30000" dirty="0">
              <a:latin typeface="Gill Sans MT"/>
              <a:ea typeface="ＭＳ Ｐゴシック"/>
            </a:endParaRPr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Removed MDEA from Amphetamine </a:t>
            </a:r>
            <a:r>
              <a:rPr lang="en-US" dirty="0" smtClean="0">
                <a:latin typeface="Gill Sans MT"/>
                <a:ea typeface="ＭＳ Ｐゴシック"/>
              </a:rPr>
              <a:t>panel.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Remove this from your policy if it’s currently listed.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94073-C3DA-471C-9F71-E14381DC3971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44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Prohibited Alcohol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Alcohol use is prohibited:</a:t>
            </a:r>
          </a:p>
          <a:p>
            <a:pPr lvl="1"/>
            <a:endParaRPr lang="en-US" dirty="0"/>
          </a:p>
          <a:p>
            <a:pPr lvl="1"/>
            <a:r>
              <a:rPr lang="en-US" b="1" dirty="0">
                <a:latin typeface="Gill Sans MT"/>
                <a:ea typeface="ＭＳ Ｐゴシック"/>
              </a:rPr>
              <a:t>While performing </a:t>
            </a:r>
            <a:r>
              <a:rPr lang="en-US">
                <a:latin typeface="Gill Sans MT"/>
                <a:ea typeface="ＭＳ Ｐゴシック"/>
              </a:rPr>
              <a:t>a safety-sensitive function.</a:t>
            </a:r>
            <a:endParaRPr lang="en-US"/>
          </a:p>
          <a:p>
            <a:pPr lvl="1"/>
            <a:r>
              <a:rPr lang="en-US" b="1" dirty="0">
                <a:latin typeface="Gill Sans MT"/>
                <a:ea typeface="ＭＳ Ｐゴシック"/>
              </a:rPr>
              <a:t>Within 4 hours prior </a:t>
            </a:r>
            <a:r>
              <a:rPr lang="en-US">
                <a:latin typeface="Gill Sans MT"/>
                <a:ea typeface="ＭＳ Ｐゴシック"/>
              </a:rPr>
              <a:t>to performing a safety-sensitive function.</a:t>
            </a:r>
            <a:endParaRPr lang="en-US"/>
          </a:p>
          <a:p>
            <a:pPr lvl="1"/>
            <a:r>
              <a:rPr lang="en-US" b="1" dirty="0">
                <a:latin typeface="Gill Sans MT"/>
                <a:ea typeface="ＭＳ Ｐゴシック"/>
              </a:rPr>
              <a:t>While on-call </a:t>
            </a:r>
            <a:r>
              <a:rPr lang="en-US">
                <a:latin typeface="Gill Sans MT"/>
                <a:ea typeface="ＭＳ Ｐゴシック"/>
              </a:rPr>
              <a:t>to perform a safety-sensitive function.</a:t>
            </a:r>
            <a:endParaRPr lang="en-US"/>
          </a:p>
          <a:p>
            <a:pPr lvl="2"/>
            <a:r>
              <a:rPr lang="en-US">
                <a:latin typeface="Gill Sans MT"/>
                <a:ea typeface="ＭＳ Ｐゴシック"/>
              </a:rPr>
              <a:t>Allow employee the opportunity to acknowledge alcohol use.</a:t>
            </a:r>
            <a:endParaRPr lang="en-US"/>
          </a:p>
          <a:p>
            <a:pPr lvl="1"/>
            <a:r>
              <a:rPr lang="en-US" b="1" dirty="0">
                <a:latin typeface="Gill Sans MT"/>
                <a:ea typeface="ＭＳ Ｐゴシック"/>
              </a:rPr>
              <a:t>Within 8 hours following an accident </a:t>
            </a:r>
            <a:r>
              <a:rPr lang="en-US" dirty="0">
                <a:latin typeface="Gill Sans MT"/>
                <a:ea typeface="ＭＳ Ｐゴシック"/>
              </a:rPr>
              <a:t>requiring an FTA post-accident test, or until the test has been </a:t>
            </a:r>
            <a:r>
              <a:rPr lang="en-US">
                <a:latin typeface="Gill Sans MT"/>
                <a:ea typeface="ＭＳ Ｐゴシック"/>
              </a:rPr>
              <a:t>conducted.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Covered employees may be tested for alcohol </a:t>
            </a:r>
            <a:r>
              <a:rPr lang="en-US" u="sng" dirty="0">
                <a:latin typeface="Gill Sans MT"/>
                <a:ea typeface="ＭＳ Ｐゴシック"/>
              </a:rPr>
              <a:t>just before, during, </a:t>
            </a:r>
            <a:r>
              <a:rPr lang="en-US" u="sng">
                <a:latin typeface="Gill Sans MT"/>
                <a:ea typeface="ＭＳ Ｐゴシック"/>
              </a:rPr>
              <a:t>or just after the performance of safety-sensitive functions.</a:t>
            </a:r>
            <a:endParaRPr lang="en-US" u="s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B7989-F487-4486-BBD6-0A91DD42764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699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Prohibited Behaviors: Refusals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covered employee, you have refused to test if you:</a:t>
            </a:r>
          </a:p>
          <a:p>
            <a:pPr lvl="3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Fail to appear for a test within a reasonable time.</a:t>
            </a:r>
            <a:endParaRPr lang="en-US"/>
          </a:p>
          <a:p>
            <a:pPr lvl="1"/>
            <a:r>
              <a:rPr lang="en-US">
                <a:latin typeface="Gill Sans MT"/>
                <a:ea typeface="ＭＳ Ｐゴシック"/>
              </a:rPr>
              <a:t>Fail to remain at the testing site until the testing process is complete.</a:t>
            </a:r>
            <a:endParaRPr lang="en-US"/>
          </a:p>
          <a:p>
            <a:pPr lvl="1"/>
            <a:r>
              <a:rPr lang="en-US">
                <a:latin typeface="Gill Sans MT"/>
                <a:ea typeface="ＭＳ Ｐゴシック"/>
              </a:rPr>
              <a:t>Fail to attempt to provide a breath or urine specimen.</a:t>
            </a:r>
            <a:endParaRPr lang="en-US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Fail to permit monitoring or direct observation, as </a:t>
            </a:r>
            <a:r>
              <a:rPr lang="en-US">
                <a:latin typeface="Gill Sans MT"/>
                <a:ea typeface="ＭＳ Ｐゴシック"/>
              </a:rPr>
              <a:t>required.</a:t>
            </a:r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Fail to provide a sufficient quantity of breath or urine without a valid medical </a:t>
            </a:r>
            <a:r>
              <a:rPr lang="en-US">
                <a:latin typeface="Gill Sans MT"/>
                <a:ea typeface="ＭＳ Ｐゴシック"/>
              </a:rPr>
              <a:t>explanation.</a:t>
            </a:r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Fail or decline to take a second test as directed by the collector or </a:t>
            </a:r>
            <a:r>
              <a:rPr lang="en-US">
                <a:latin typeface="Gill Sans MT"/>
                <a:ea typeface="ＭＳ Ｐゴシック"/>
              </a:rPr>
              <a:t>employer.</a:t>
            </a:r>
            <a:endParaRPr lang="en-US" dirty="0"/>
          </a:p>
          <a:p>
            <a:pPr lvl="4"/>
            <a:endParaRPr lang="en-US" dirty="0"/>
          </a:p>
          <a:p>
            <a:pPr marL="457200" lvl="1" indent="0">
              <a:buNone/>
            </a:pP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  <a:ea typeface="ＭＳ Ｐゴシック"/>
              </a:rPr>
              <a:t>Consequences for refusing to test are the same as for a positive test (i.e., removal </a:t>
            </a:r>
            <a:r>
              <a:rPr lang="en-US" sz="1600" b="1" i="1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  <a:ea typeface="ＭＳ Ｐゴシック"/>
              </a:rPr>
              <a:t>from duty and SAP referral).</a:t>
            </a:r>
            <a:endParaRPr lang="en-US" sz="1600" b="1" i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4AD7F5-91D8-4613-A131-E32764B84180}"/>
              </a:ext>
            </a:extLst>
          </p:cNvPr>
          <p:cNvSpPr/>
          <p:nvPr/>
        </p:nvSpPr>
        <p:spPr>
          <a:xfrm>
            <a:off x="710119" y="5380063"/>
            <a:ext cx="81712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006" lvl="1"/>
            <a:r>
              <a:rPr lang="en-US" sz="1600" dirty="0">
                <a:latin typeface="Gill Sans MT" panose="020B0502020104020203" pitchFamily="34" charset="0"/>
              </a:rPr>
              <a:t>	</a:t>
            </a:r>
            <a:endParaRPr 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715C79F-E430-481D-BCCD-60F7395158D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32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80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Refusals continued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Admit adulteration or substitution of specimen to the collector/MRO.</a:t>
            </a:r>
            <a:endParaRPr lang="en-US"/>
          </a:p>
          <a:p>
            <a:pPr lvl="1"/>
            <a:r>
              <a:rPr lang="en-US">
                <a:latin typeface="Gill Sans MT"/>
                <a:ea typeface="ＭＳ Ｐゴシック"/>
              </a:rPr>
              <a:t>Refuse to sign the certification at Step 2 of the ATF.</a:t>
            </a:r>
            <a:endParaRPr lang="en-US"/>
          </a:p>
          <a:p>
            <a:pPr lvl="2"/>
            <a:r>
              <a:rPr lang="en-US" i="1" dirty="0"/>
              <a:t>Not</a:t>
            </a:r>
            <a:r>
              <a:rPr lang="en-US" dirty="0"/>
              <a:t> a refusal to decline to sign Step 5 of the urine collection CCF</a:t>
            </a:r>
          </a:p>
          <a:p>
            <a:pPr lvl="1"/>
            <a:r>
              <a:rPr lang="en-US" dirty="0">
                <a:latin typeface="Gill Sans MT"/>
                <a:ea typeface="ＭＳ Ｐゴシック"/>
              </a:rPr>
              <a:t>Fail to remain readily available following an </a:t>
            </a:r>
            <a:r>
              <a:rPr lang="en-US">
                <a:latin typeface="Gill Sans MT"/>
                <a:ea typeface="ＭＳ Ｐゴシック"/>
              </a:rPr>
              <a:t>accident.</a:t>
            </a:r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Provide an adulterated or substituted specimen, as verified by the </a:t>
            </a:r>
            <a:r>
              <a:rPr lang="en-US">
                <a:latin typeface="Gill Sans MT"/>
                <a:ea typeface="ＭＳ Ｐゴシック"/>
              </a:rPr>
              <a:t>MRO.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Refusing to test = positive test (remove from duty and SAP referral)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1FC3F-C5CE-4F78-A55D-F668F31CC707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49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2323-52F4-9649-B1A6-81A54AD6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PRE-EMPLOYMENT TESTING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Three Situations</a:t>
            </a:r>
          </a:p>
          <a:p>
            <a:r>
              <a:rPr lang="en-US">
                <a:latin typeface="Gill Sans MT"/>
                <a:ea typeface="ＭＳ Ｐゴシック"/>
              </a:rPr>
              <a:t>Drug test required; alcohol test optional</a:t>
            </a:r>
          </a:p>
          <a:p>
            <a:r>
              <a:rPr lang="en-US"/>
              <a:t>PE test refusals</a:t>
            </a:r>
          </a:p>
          <a:p>
            <a:r>
              <a:rPr lang="en-US"/>
              <a:t>Previous employer record checks</a:t>
            </a:r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85CC98F-A891-465F-A486-4007139D06FB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34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56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Pre-Employment Testing: Three Situations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Applicant</a:t>
            </a:r>
          </a:p>
          <a:p>
            <a:endParaRPr lang="en-US" dirty="0"/>
          </a:p>
          <a:p>
            <a:r>
              <a:rPr lang="en-US" dirty="0"/>
              <a:t>Current employee transfers to safety-sensitive position</a:t>
            </a:r>
          </a:p>
          <a:p>
            <a:endParaRPr lang="en-US" dirty="0"/>
          </a:p>
          <a:p>
            <a:r>
              <a:rPr lang="en-US" dirty="0"/>
              <a:t>Current employee returning from extended leave</a:t>
            </a:r>
          </a:p>
          <a:p>
            <a:pPr lvl="1"/>
            <a:r>
              <a:rPr lang="en-US" dirty="0"/>
              <a:t>No SS duties for 90+ consecutive days,  </a:t>
            </a:r>
            <a:r>
              <a:rPr lang="en-US" u="sng" dirty="0"/>
              <a:t>AND</a:t>
            </a:r>
            <a:r>
              <a:rPr lang="en-US" dirty="0"/>
              <a:t> removed from random testing pool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 not confuse </a:t>
            </a:r>
            <a:r>
              <a:rPr lang="en-US" i="1" dirty="0"/>
              <a:t>return-to-duty</a:t>
            </a:r>
            <a:r>
              <a:rPr lang="en-US" dirty="0"/>
              <a:t> tests with </a:t>
            </a:r>
            <a:r>
              <a:rPr lang="en-US" i="1" dirty="0"/>
              <a:t>pre-employment</a:t>
            </a:r>
            <a:r>
              <a:rPr lang="en-US" dirty="0"/>
              <a:t> tests</a:t>
            </a:r>
          </a:p>
          <a:p>
            <a:pPr lvl="2"/>
            <a:r>
              <a:rPr lang="en-US" i="1" dirty="0"/>
              <a:t>return-to-duty</a:t>
            </a:r>
            <a:r>
              <a:rPr lang="en-US" dirty="0"/>
              <a:t> tests are preceded by a positive/refusal, and are directly observed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CC98F-A891-465F-A486-4007139D06FB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24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Pre-Employment Testing: 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DOT drug test </a:t>
            </a:r>
            <a:r>
              <a:rPr lang="en-US" u="sng" dirty="0">
                <a:latin typeface="Gill Sans MT"/>
                <a:ea typeface="ＭＳ Ｐゴシック"/>
              </a:rPr>
              <a:t>required</a:t>
            </a:r>
            <a:r>
              <a:rPr lang="en-US">
                <a:latin typeface="Gill Sans MT"/>
                <a:ea typeface="ＭＳ Ｐゴシック"/>
              </a:rPr>
              <a:t> for all FTA safety-sensitive positions.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/>
              <a:t>Verified negative result required prior to first SS duty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Includes training, in the yard, or any other movement or control of the vehicle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Not more than 90 days between PE test and first SS duty (and inclusion in random pool)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78433-D840-4420-8D88-23CF7CACB480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3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Pre-Employment Testing:</a:t>
            </a:r>
            <a:br>
              <a:rPr lang="en-US"/>
            </a:br>
            <a:r>
              <a:rPr lang="en-US"/>
              <a:t>Drugs – Four Examples</a:t>
            </a: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397AC3D-FE87-4E46-AD8F-65C4E7F805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673041"/>
              </p:ext>
            </p:extLst>
          </p:nvPr>
        </p:nvGraphicFramePr>
        <p:xfrm>
          <a:off x="1518348" y="3128007"/>
          <a:ext cx="5243398" cy="692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421B73B6-D550-406E-8356-70E72EE069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008663"/>
              </p:ext>
            </p:extLst>
          </p:nvPr>
        </p:nvGraphicFramePr>
        <p:xfrm>
          <a:off x="1500197" y="3944782"/>
          <a:ext cx="5261549" cy="839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33F63B8B-F8BE-4F23-9B77-18A9B4D6C0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53474"/>
              </p:ext>
            </p:extLst>
          </p:nvPr>
        </p:nvGraphicFramePr>
        <p:xfrm>
          <a:off x="1555296" y="4784105"/>
          <a:ext cx="5206450" cy="900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F8E90FA1-06DA-49B4-B96E-75180654AA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641748"/>
              </p:ext>
            </p:extLst>
          </p:nvPr>
        </p:nvGraphicFramePr>
        <p:xfrm>
          <a:off x="1518349" y="2161166"/>
          <a:ext cx="5243399" cy="932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4CB086CE-95EF-49DB-9C9D-01EBD2BA918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939851" y="2283974"/>
            <a:ext cx="685800" cy="685800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8635EFFB-27C0-4C75-8B3D-231387B92F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939851" y="3086100"/>
            <a:ext cx="685800" cy="685800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E2037553-4AB1-41EF-9C84-410C68FD9C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958003" y="4021543"/>
            <a:ext cx="685800" cy="685800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7C006AFA-931C-46B5-9C36-1D58D52006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958003" y="4891328"/>
            <a:ext cx="685800" cy="685800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0958FE4-89F6-4468-9BFA-964F0E766B93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Pre-Employment Testing: 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What happens if…</a:t>
            </a:r>
          </a:p>
          <a:p>
            <a:endParaRPr lang="en-US" dirty="0"/>
          </a:p>
          <a:p>
            <a:r>
              <a:rPr lang="en-US" dirty="0"/>
              <a:t>A PE test is cancelled?</a:t>
            </a:r>
          </a:p>
          <a:p>
            <a:pPr lvl="1"/>
            <a:r>
              <a:rPr lang="en-US">
                <a:latin typeface="Gill Sans MT"/>
                <a:ea typeface="ＭＳ Ｐゴシック"/>
              </a:rPr>
              <a:t>A second test must be conducted.</a:t>
            </a:r>
            <a:endParaRPr lang="en-US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A PE test is negative dilute?</a:t>
            </a:r>
          </a:p>
          <a:p>
            <a:pPr lvl="1"/>
            <a:r>
              <a:rPr lang="en-US">
                <a:latin typeface="Gill Sans MT"/>
                <a:ea typeface="ＭＳ Ｐゴシック"/>
              </a:rPr>
              <a:t>May conduct a second test (refer to your policy).</a:t>
            </a:r>
            <a:endParaRPr lang="en-US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Employee may begin SS </a:t>
            </a:r>
            <a:r>
              <a:rPr lang="en-US">
                <a:latin typeface="Gill Sans MT"/>
                <a:ea typeface="ＭＳ Ｐゴシック"/>
              </a:rPr>
              <a:t>functions.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B47C-3177-4F6C-A35B-74B96CD804ED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63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Pre-Employment Testing:  Alcohol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DOT alcohol tests are </a:t>
            </a:r>
            <a:r>
              <a:rPr lang="en-US" u="sng">
                <a:latin typeface="Gill Sans MT"/>
                <a:ea typeface="ＭＳ Ｐゴシック"/>
              </a:rPr>
              <a:t>optional.</a:t>
            </a:r>
            <a:endParaRPr lang="en-US" u="sng"/>
          </a:p>
          <a:p>
            <a:pPr lvl="1"/>
            <a:endParaRPr lang="en-US" dirty="0"/>
          </a:p>
          <a:p>
            <a:pPr lvl="1"/>
            <a:r>
              <a:rPr lang="en-US" dirty="0"/>
              <a:t>Must follow Part 40 procedures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Only after contingent offer of employment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Must be applied to all equally</a:t>
            </a:r>
          </a:p>
          <a:p>
            <a:pPr lvl="1"/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BAC &lt; 0.02 result required prior to first SS duty.</a:t>
            </a:r>
            <a:endParaRPr lang="en-US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AF9FC44-ECB2-4840-A21A-753A25B5A7B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39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9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30" y="2830864"/>
            <a:ext cx="7772400" cy="693457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529" y="3751813"/>
            <a:ext cx="7772400" cy="492405"/>
          </a:xfrm>
        </p:spPr>
        <p:txBody>
          <a:bodyPr/>
          <a:lstStyle/>
          <a:p>
            <a:r>
              <a:rPr lang="en-US" dirty="0"/>
              <a:t>Regulations, Role of the Employer, Key Terms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3956664-BE4C-469F-8EDD-918D5026F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4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1101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Pre-Employment Testing: Refusals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u="sng" dirty="0">
                <a:latin typeface="Gill Sans MT"/>
                <a:ea typeface="ＭＳ Ｐゴシック"/>
              </a:rPr>
              <a:t>Different</a:t>
            </a:r>
            <a:r>
              <a:rPr lang="en-US">
                <a:latin typeface="Gill Sans MT"/>
                <a:ea typeface="ＭＳ Ｐゴシック"/>
              </a:rPr>
              <a:t> than other test types (random, post-accident, etc.).</a:t>
            </a:r>
            <a:endParaRPr lang="en-US"/>
          </a:p>
          <a:p>
            <a:endParaRPr lang="en-US" dirty="0"/>
          </a:p>
          <a:p>
            <a:r>
              <a:rPr lang="en-US" b="1" dirty="0"/>
              <a:t>Not</a:t>
            </a:r>
            <a:r>
              <a:rPr lang="en-US" dirty="0"/>
              <a:t> a refusal if applicant:</a:t>
            </a:r>
          </a:p>
          <a:p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Fails to appear for testing.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/>
              <a:t>Leaves the collection site prior to commencement of test:</a:t>
            </a:r>
          </a:p>
          <a:p>
            <a:pPr lvl="2"/>
            <a:r>
              <a:rPr lang="en-US">
                <a:latin typeface="Gill Sans MT"/>
                <a:ea typeface="ＭＳ Ｐゴシック"/>
              </a:rPr>
              <a:t>A drug test commences when donor accepts or selects the specimen cup.</a:t>
            </a:r>
            <a:endParaRPr lang="en-US"/>
          </a:p>
          <a:p>
            <a:pPr lvl="2"/>
            <a:r>
              <a:rPr lang="en-US" dirty="0">
                <a:latin typeface="Gill Sans MT"/>
                <a:ea typeface="ＭＳ Ｐゴシック"/>
              </a:rPr>
              <a:t>An alcohol test commences when donor accepts or selects the </a:t>
            </a:r>
            <a:r>
              <a:rPr lang="en-US">
                <a:latin typeface="Gill Sans MT"/>
                <a:ea typeface="ＭＳ Ｐゴシック"/>
              </a:rPr>
              <a:t>mouthpiece. </a:t>
            </a: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D1BA895-648F-47FF-A27A-D418ACDE9ECE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40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26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Pre-Employment Testing: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Gill Sans MT"/>
                <a:ea typeface="ＭＳ Ｐゴシック"/>
              </a:rPr>
              <a:t>Pre-employment drug test required.</a:t>
            </a:r>
            <a:endParaRPr lang="en-US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Gill Sans MT"/>
                <a:ea typeface="ＭＳ Ｐゴシック"/>
              </a:rPr>
              <a:t>Must receive negative result before first safety-sensitive </a:t>
            </a:r>
            <a:r>
              <a:rPr lang="en-US">
                <a:latin typeface="Gill Sans MT"/>
                <a:ea typeface="ＭＳ Ｐゴシック"/>
              </a:rPr>
              <a:t>duty.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9E9CAF2-C787-4D52-B028-0039A6569937}"/>
              </a:ext>
            </a:extLst>
          </p:cNvPr>
          <p:cNvSpPr txBox="1">
            <a:spLocks/>
          </p:cNvSpPr>
          <p:nvPr/>
        </p:nvSpPr>
        <p:spPr>
          <a:xfrm>
            <a:off x="8686800" y="6161088"/>
            <a:ext cx="457199" cy="7000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F00A00CB-2C12-43BD-8097-0EF59CD27AF0}" type="slidenum">
              <a:rPr lang="en-US" sz="1400" smtClean="0">
                <a:latin typeface="+mj-lt"/>
              </a:rPr>
              <a:pPr/>
              <a:t>41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8521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2323-52F4-9649-B1A6-81A54AD6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REASONABLE SUSPICION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Goals</a:t>
            </a:r>
          </a:p>
          <a:p>
            <a:r>
              <a:rPr lang="en-US"/>
              <a:t>Authorization to Refer</a:t>
            </a:r>
          </a:p>
          <a:p>
            <a:r>
              <a:rPr lang="en-US"/>
              <a:t>Testing – Why?</a:t>
            </a:r>
          </a:p>
          <a:p>
            <a:r>
              <a:rPr lang="en-US"/>
              <a:t>Testing – When?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9CAF2-C787-4D52-B028-0039A65699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42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0454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Reasonable Suspicion Testing: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i="1" dirty="0">
                <a:solidFill>
                  <a:schemeClr val="accent1"/>
                </a:solidFill>
                <a:latin typeface="Gill Sans MT"/>
                <a:ea typeface="ＭＳ Ｐゴシック"/>
              </a:rPr>
              <a:t>The Goal: </a:t>
            </a:r>
            <a:r>
              <a:rPr lang="en-US" dirty="0">
                <a:latin typeface="Gill Sans MT"/>
                <a:ea typeface="ＭＳ Ｐゴシック"/>
              </a:rPr>
              <a:t>Detection of any sign/symptom of drug use and/or </a:t>
            </a:r>
            <a:r>
              <a:rPr lang="en-US">
                <a:latin typeface="Gill Sans MT"/>
                <a:ea typeface="ＭＳ Ｐゴシック"/>
              </a:rPr>
              <a:t>alcohol misuse.</a:t>
            </a:r>
            <a:endParaRPr lang="en-US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Identifying the specific substance is not </a:t>
            </a:r>
            <a:r>
              <a:rPr lang="en-US">
                <a:latin typeface="Gill Sans MT"/>
                <a:ea typeface="ＭＳ Ｐゴシック"/>
              </a:rPr>
              <a:t>important.</a:t>
            </a:r>
            <a:endParaRPr lang="en-US" dirty="0"/>
          </a:p>
          <a:p>
            <a:pPr lvl="1"/>
            <a:r>
              <a:rPr lang="en-US" dirty="0"/>
              <a:t>Are there signs and symptoms of drug use or alcohol abuse?</a:t>
            </a:r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May authorize a drug test, alcohol test, or </a:t>
            </a:r>
            <a:r>
              <a:rPr lang="en-US">
                <a:latin typeface="Gill Sans MT"/>
                <a:ea typeface="ＭＳ Ｐゴシック"/>
              </a:rPr>
              <a:t>both.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444A156-0B2A-4001-BD37-95E3C32F515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43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4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Reasonable Suspicion Testing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A safety-sensitive employee must submit to a drug and/or alcohol test when the employer has a reasonable suspicion that the </a:t>
            </a:r>
            <a:r>
              <a:rPr lang="en-US">
                <a:latin typeface="Gill Sans MT"/>
                <a:ea typeface="ＭＳ Ｐゴシック"/>
              </a:rPr>
              <a:t>employee has used a prohibited drug or misused alcohol.</a:t>
            </a:r>
            <a:endParaRPr lang="en-US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B7879-6565-4879-BF54-07114E6EFB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44</a:t>
            </a:fld>
            <a:endParaRPr lang="en-US" sz="1400" dirty="0">
              <a:latin typeface="+mj-lt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9446979"/>
              </p:ext>
            </p:extLst>
          </p:nvPr>
        </p:nvGraphicFramePr>
        <p:xfrm>
          <a:off x="1601932" y="3335482"/>
          <a:ext cx="5940136" cy="244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6419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Authorized to Make a Referral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Who should be authorized to make a referral?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Company officials who will be in contact with safety-sensitive </a:t>
            </a:r>
            <a:r>
              <a:rPr lang="en-US">
                <a:latin typeface="Gill Sans MT"/>
                <a:ea typeface="ＭＳ Ｐゴシック"/>
              </a:rPr>
              <a:t>employees:</a:t>
            </a:r>
            <a:endParaRPr lang="en-US"/>
          </a:p>
          <a:p>
            <a:pPr lvl="2"/>
            <a:r>
              <a:rPr lang="en-US" dirty="0"/>
              <a:t>Dispatchers</a:t>
            </a:r>
          </a:p>
          <a:p>
            <a:pPr lvl="2"/>
            <a:r>
              <a:rPr lang="en-US" dirty="0"/>
              <a:t>Street supervisors</a:t>
            </a:r>
          </a:p>
          <a:p>
            <a:pPr lvl="2"/>
            <a:r>
              <a:rPr lang="en-US" dirty="0"/>
              <a:t>Maintenance supervisors</a:t>
            </a:r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Employees (not authorized) should know who to contact if </a:t>
            </a:r>
            <a:r>
              <a:rPr lang="en-US">
                <a:latin typeface="Gill Sans MT"/>
                <a:ea typeface="ＭＳ Ｐゴシック"/>
              </a:rPr>
              <a:t>suspicious.</a:t>
            </a:r>
            <a:endParaRPr lang="en-US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21FB0F1-C01A-4791-9048-92DBB762BA3E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45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04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Authorized to Make a Referral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Training required: 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60 minutes - physical, behavioral, and performance indicators of </a:t>
            </a:r>
            <a:r>
              <a:rPr lang="en-US">
                <a:latin typeface="Gill Sans MT"/>
                <a:ea typeface="ＭＳ Ｐゴシック"/>
              </a:rPr>
              <a:t>probable drug use.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60 minutes - physical, behavioral, and performance indicators of </a:t>
            </a:r>
            <a:r>
              <a:rPr lang="en-US">
                <a:latin typeface="Gill Sans MT"/>
                <a:ea typeface="ＭＳ Ｐゴシック"/>
              </a:rPr>
              <a:t>probable alcohol misuse.</a:t>
            </a:r>
            <a:endParaRPr lang="en-US"/>
          </a:p>
          <a:p>
            <a:pPr lvl="1"/>
            <a:endParaRPr lang="en-US" dirty="0"/>
          </a:p>
          <a:p>
            <a:pPr lvl="1">
              <a:buFont typeface="Wingdings" panose="05000000000000000000" pitchFamily="2" charset="2"/>
              <a:buChar char="«"/>
            </a:pPr>
            <a:r>
              <a:rPr lang="en-US" dirty="0">
                <a:latin typeface="Gill Sans MT"/>
                <a:ea typeface="ＭＳ Ｐゴシック"/>
              </a:rPr>
              <a:t>Maintain documentation of training for at least </a:t>
            </a:r>
            <a:r>
              <a:rPr lang="en-US" b="1">
                <a:solidFill>
                  <a:schemeClr val="accent1"/>
                </a:solidFill>
                <a:latin typeface="Gill Sans MT"/>
                <a:ea typeface="ＭＳ Ｐゴシック"/>
              </a:rPr>
              <a:t>2 years</a:t>
            </a:r>
            <a:r>
              <a:rPr lang="en-US" b="1">
                <a:latin typeface="Gill Sans MT"/>
                <a:ea typeface="ＭＳ Ｐゴシック"/>
              </a:rPr>
              <a:t>. </a:t>
            </a:r>
            <a:endParaRPr lang="en-US" b="1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75119C9-C620-4D3B-A04F-94F9A0457B72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46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57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Reasonable Suspicion Testing: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Determination to test.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Based on specific, contemporaneous, articulable </a:t>
            </a:r>
            <a:r>
              <a:rPr lang="en-US" u="sng">
                <a:latin typeface="Gill Sans MT"/>
                <a:ea typeface="ＭＳ Ｐゴシック"/>
              </a:rPr>
              <a:t>observations</a:t>
            </a:r>
            <a:r>
              <a:rPr lang="en-US">
                <a:latin typeface="Gill Sans MT"/>
                <a:ea typeface="ＭＳ Ｐゴシック"/>
              </a:rPr>
              <a:t>: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2"/>
            <a:r>
              <a:rPr lang="en-US" b="1" dirty="0"/>
              <a:t>Appearance</a:t>
            </a:r>
            <a:r>
              <a:rPr lang="en-US" dirty="0"/>
              <a:t>, </a:t>
            </a:r>
            <a:r>
              <a:rPr lang="en-US" b="1" dirty="0"/>
              <a:t>behavior, speech, </a:t>
            </a:r>
            <a:r>
              <a:rPr lang="en-US" dirty="0"/>
              <a:t>or </a:t>
            </a:r>
            <a:r>
              <a:rPr lang="en-US" b="1" dirty="0"/>
              <a:t>body odor </a:t>
            </a:r>
            <a:r>
              <a:rPr lang="en-US" dirty="0"/>
              <a:t>of employee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Sample Reasonable Suspicion Determination Form:</a:t>
            </a:r>
          </a:p>
          <a:p>
            <a:pPr lvl="3"/>
            <a:r>
              <a:rPr lang="en-US" dirty="0">
                <a:latin typeface="Gill Sans MT"/>
                <a:ea typeface="ＭＳ Ｐゴシック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https://transit-safety.fta.dot.gov/drugandalcohol/tools</a:t>
            </a:r>
            <a:r>
              <a:rPr lang="en-US" dirty="0">
                <a:latin typeface="Gill Sans MT"/>
                <a:ea typeface="ＭＳ Ｐゴシック"/>
              </a:rPr>
              <a:t>	</a:t>
            </a:r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Observation by a trained company official or </a:t>
            </a:r>
            <a:r>
              <a:rPr lang="en-US">
                <a:latin typeface="Gill Sans MT"/>
                <a:ea typeface="ＭＳ Ｐゴシック"/>
              </a:rPr>
              <a:t>supervisor.</a:t>
            </a:r>
            <a:endParaRPr lang="en-US" dirty="0"/>
          </a:p>
          <a:p>
            <a:pPr lvl="1"/>
            <a:r>
              <a:rPr lang="en-US" b="1" dirty="0"/>
              <a:t>Only </a:t>
            </a:r>
            <a:r>
              <a:rPr lang="en-US" b="1" u="sng" dirty="0"/>
              <a:t>one</a:t>
            </a:r>
            <a:r>
              <a:rPr lang="en-US" b="1" dirty="0"/>
              <a:t> </a:t>
            </a:r>
            <a:r>
              <a:rPr lang="en-US" dirty="0"/>
              <a:t>trained company official/supervisor is required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AB80742-3590-4EBB-B092-2961F2A11AB9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47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7911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Reasonable Suspicion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A trained company official </a:t>
            </a:r>
            <a:r>
              <a:rPr lang="en-US" b="1" dirty="0">
                <a:latin typeface="Gill Sans MT"/>
                <a:ea typeface="ＭＳ Ｐゴシック"/>
              </a:rPr>
              <a:t>MUST</a:t>
            </a:r>
            <a:r>
              <a:rPr lang="en-US" dirty="0">
                <a:latin typeface="Gill Sans MT"/>
                <a:ea typeface="ＭＳ Ｐゴシック"/>
              </a:rPr>
              <a:t> be able to document specific signs/symptoms associated with drug or alcohol use observed </a:t>
            </a:r>
            <a:r>
              <a:rPr lang="en-US">
                <a:latin typeface="Gill Sans MT"/>
                <a:ea typeface="ＭＳ Ｐゴシック"/>
              </a:rPr>
              <a:t>during a face-to-face evaluation.</a:t>
            </a: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A6B0A38-9A37-48AB-83CC-B4C8D6C14D7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48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93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Reasonable Suspicion Testing: When?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>
                <a:latin typeface="Gill Sans MT"/>
                <a:ea typeface="ＭＳ Ｐゴシック"/>
              </a:rPr>
              <a:t>Drugs</a:t>
            </a:r>
            <a:r>
              <a:rPr lang="en-US">
                <a:latin typeface="Gill Sans MT"/>
                <a:ea typeface="ＭＳ Ｐゴシック"/>
              </a:rPr>
              <a:t> - anytime on duty.</a:t>
            </a:r>
            <a:endParaRPr lang="en-US"/>
          </a:p>
          <a:p>
            <a:r>
              <a:rPr lang="en-US" b="1" dirty="0">
                <a:latin typeface="Gill Sans MT"/>
                <a:ea typeface="ＭＳ Ｐゴシック"/>
              </a:rPr>
              <a:t>Alcohol</a:t>
            </a:r>
            <a:r>
              <a:rPr lang="en-US" dirty="0">
                <a:latin typeface="Gill Sans MT"/>
                <a:ea typeface="ＭＳ Ｐゴシック"/>
              </a:rPr>
              <a:t> - only if observations are made just before, during, or just </a:t>
            </a:r>
            <a:r>
              <a:rPr lang="en-US">
                <a:latin typeface="Gill Sans MT"/>
                <a:ea typeface="ＭＳ Ｐゴシック"/>
              </a:rPr>
              <a:t>after the performance of safety sensitive functions.</a:t>
            </a:r>
            <a:endParaRPr lang="en-US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Employees must proceed immediately to collection site for testing (should be transported</a:t>
            </a:r>
            <a:r>
              <a:rPr lang="en-US">
                <a:latin typeface="Gill Sans MT"/>
                <a:ea typeface="ＭＳ Ｐゴシック"/>
              </a:rPr>
              <a:t>).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Same time limits as Post-Accident alcohol </a:t>
            </a:r>
            <a:r>
              <a:rPr lang="en-US">
                <a:latin typeface="Gill Sans MT"/>
                <a:ea typeface="ＭＳ Ｐゴシック"/>
              </a:rPr>
              <a:t>tests:</a:t>
            </a:r>
            <a:endParaRPr lang="en-US" dirty="0"/>
          </a:p>
          <a:p>
            <a:pPr lvl="1"/>
            <a:r>
              <a:rPr lang="en-US" dirty="0"/>
              <a:t>2 hours - document reason for delay</a:t>
            </a:r>
          </a:p>
          <a:p>
            <a:pPr lvl="1"/>
            <a:r>
              <a:rPr lang="en-US" dirty="0"/>
              <a:t>8 hours - cease if no test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2C29B74-47F3-465B-BA97-37E1C4D4DA5B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49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7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49 CFR PART 655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Published by the Federal Transit Administration.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Full Title: </a:t>
            </a:r>
            <a:r>
              <a:rPr lang="en-US" u="sng" dirty="0">
                <a:latin typeface="Gill Sans MT"/>
                <a:ea typeface="ＭＳ Ｐゴシック"/>
              </a:rPr>
              <a:t>Prevention of Alcohol Misuse and Prohibited Drug Use in Transit Operations.</a:t>
            </a:r>
            <a:endParaRPr lang="en-US" u="sng" dirty="0"/>
          </a:p>
          <a:p>
            <a:endParaRPr lang="en-US" dirty="0"/>
          </a:p>
          <a:p>
            <a:r>
              <a:rPr lang="en-US" b="1" dirty="0">
                <a:latin typeface="Gill Sans MT"/>
                <a:ea typeface="ＭＳ Ｐゴシック"/>
              </a:rPr>
              <a:t>Who</a:t>
            </a:r>
            <a:r>
              <a:rPr lang="en-US" dirty="0">
                <a:latin typeface="Gill Sans MT"/>
                <a:ea typeface="ＭＳ Ｐゴシック"/>
              </a:rPr>
              <a:t> is subject to testing (e.g., operators</a:t>
            </a:r>
            <a:r>
              <a:rPr lang="en-US" dirty="0" smtClean="0">
                <a:latin typeface="Gill Sans MT"/>
                <a:ea typeface="ＭＳ Ｐゴシック"/>
              </a:rPr>
              <a:t>).</a:t>
            </a:r>
            <a:endParaRPr lang="en-US" dirty="0"/>
          </a:p>
          <a:p>
            <a:endParaRPr lang="en-US" dirty="0"/>
          </a:p>
          <a:p>
            <a:r>
              <a:rPr lang="en-US" b="1" dirty="0">
                <a:latin typeface="Gill Sans MT"/>
                <a:ea typeface="ＭＳ Ｐゴシック"/>
              </a:rPr>
              <a:t>When</a:t>
            </a:r>
            <a:r>
              <a:rPr lang="en-US" dirty="0">
                <a:latin typeface="Gill Sans MT"/>
                <a:ea typeface="ＭＳ Ｐゴシック"/>
              </a:rPr>
              <a:t> testing must take place (e.g., after an accident</a:t>
            </a:r>
            <a:r>
              <a:rPr lang="en-US" dirty="0" smtClean="0">
                <a:latin typeface="Gill Sans MT"/>
                <a:ea typeface="ＭＳ Ｐゴシック"/>
              </a:rPr>
              <a:t>).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3956664-BE4C-469F-8EDD-918D5026F006}"/>
              </a:ext>
            </a:extLst>
          </p:cNvPr>
          <p:cNvSpPr txBox="1">
            <a:spLocks/>
          </p:cNvSpPr>
          <p:nvPr/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F00A00CB-2C12-43BD-8097-0EF59CD27AF0}" type="slidenum">
              <a:rPr lang="en-US" sz="1400" smtClean="0">
                <a:latin typeface="+mj-lt"/>
              </a:rPr>
              <a:pPr/>
              <a:t>5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46613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Reasonable Suspicion Testing: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Gill Sans MT"/>
                <a:ea typeface="ＭＳ Ｐゴシック"/>
              </a:rPr>
              <a:t>Physical signs and symptoms observed.</a:t>
            </a:r>
            <a:endParaRPr lang="en-US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Gill Sans MT"/>
                <a:ea typeface="ＭＳ Ｐゴシック"/>
              </a:rPr>
              <a:t>Ordered by trained company official/supervisor.</a:t>
            </a:r>
            <a:endParaRPr lang="en-US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Gill Sans MT"/>
                <a:ea typeface="ＭＳ Ｐゴシック"/>
              </a:rPr>
              <a:t>Drugs (anytime on duty), alcohol (just before, during, just after </a:t>
            </a:r>
            <a:r>
              <a:rPr lang="en-US">
                <a:latin typeface="Gill Sans MT"/>
                <a:ea typeface="ＭＳ Ｐゴシック"/>
              </a:rPr>
              <a:t>SS</a:t>
            </a:r>
            <a:r>
              <a:rPr lang="en-US" dirty="0">
                <a:latin typeface="Gill Sans MT"/>
                <a:ea typeface="ＭＳ Ｐゴシック"/>
              </a:rPr>
              <a:t> function</a:t>
            </a:r>
            <a:r>
              <a:rPr lang="en-US">
                <a:latin typeface="Gill Sans MT"/>
                <a:ea typeface="ＭＳ Ｐゴシック"/>
              </a:rPr>
              <a:t>).</a:t>
            </a:r>
            <a:endParaRPr lang="en-US" dirty="0">
              <a:latin typeface="Gill Sans MT"/>
              <a:ea typeface="ＭＳ Ｐゴシック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Gill Sans MT"/>
                <a:ea typeface="ＭＳ Ｐゴシック"/>
              </a:rPr>
              <a:t>Document, document, </a:t>
            </a:r>
            <a:r>
              <a:rPr lang="en-US">
                <a:latin typeface="Gill Sans MT"/>
                <a:ea typeface="ＭＳ Ｐゴシック"/>
              </a:rPr>
              <a:t>document.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DD78977-0279-4C6D-99E6-4D7FAB6211A5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50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39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2323-52F4-9649-B1A6-81A54AD61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36" y="731429"/>
            <a:ext cx="7681963" cy="981075"/>
          </a:xfrm>
        </p:spPr>
        <p:txBody>
          <a:bodyPr/>
          <a:lstStyle/>
          <a:p>
            <a:r>
              <a:rPr lang="en-US"/>
              <a:t>POST-ACCIDENT TESTING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004836" y="2205266"/>
            <a:ext cx="4191029" cy="2770014"/>
          </a:xfrm>
        </p:spPr>
        <p:txBody>
          <a:bodyPr/>
          <a:lstStyle/>
          <a:p>
            <a:pPr marL="257175" indent="-257175"/>
            <a:r>
              <a:rPr lang="en-US" dirty="0">
                <a:solidFill>
                  <a:srgbClr val="000000"/>
                </a:solidFill>
              </a:rPr>
              <a:t>What is an accident?</a:t>
            </a:r>
          </a:p>
          <a:p>
            <a:pPr marL="257175" indent="-257175"/>
            <a:r>
              <a:rPr lang="en-US" dirty="0">
                <a:solidFill>
                  <a:srgbClr val="000000"/>
                </a:solidFill>
              </a:rPr>
              <a:t>Testing decision</a:t>
            </a:r>
          </a:p>
          <a:p>
            <a:pPr marL="257175" indent="-257175"/>
            <a:r>
              <a:rPr lang="en-US" dirty="0">
                <a:solidFill>
                  <a:srgbClr val="000000"/>
                </a:solidFill>
              </a:rPr>
              <a:t>Who to test?</a:t>
            </a:r>
          </a:p>
          <a:p>
            <a:pPr marL="257175" indent="-257175"/>
            <a:r>
              <a:rPr lang="en-US" dirty="0">
                <a:solidFill>
                  <a:srgbClr val="000000"/>
                </a:solidFill>
              </a:rPr>
              <a:t>When to test?</a:t>
            </a:r>
          </a:p>
          <a:p>
            <a:pPr marL="257175" indent="-257175"/>
            <a:r>
              <a:rPr lang="en-US">
                <a:solidFill>
                  <a:srgbClr val="000000"/>
                </a:solidFill>
                <a:latin typeface="Gill Sans MT"/>
                <a:ea typeface="ＭＳ Ｐゴシック"/>
              </a:rPr>
              <a:t>Acceptance of other test results.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146984-249B-4271-95B2-3140C5B5E0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51</a:t>
            </a:fld>
            <a:endParaRPr lang="en-US" sz="1400" dirty="0">
              <a:latin typeface="+mj-lt"/>
            </a:endParaRPr>
          </a:p>
        </p:txBody>
      </p:sp>
      <p:pic>
        <p:nvPicPr>
          <p:cNvPr id="2050" name="Picture 2" descr="Image result for transit bus accident">
            <a:extLst>
              <a:ext uri="{FF2B5EF4-FFF2-40B4-BE49-F238E27FC236}">
                <a16:creationId xmlns:a16="http://schemas.microsoft.com/office/drawing/2014/main" id="{8BD4B2FD-511A-43A6-8F9C-6CAE69367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932" y="2538944"/>
            <a:ext cx="2807154" cy="21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1347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Post-Accident Testing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461" y="1329934"/>
            <a:ext cx="8229600" cy="4525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FTA defines an </a:t>
            </a:r>
            <a:r>
              <a:rPr lang="en-US" b="1" dirty="0">
                <a:solidFill>
                  <a:schemeClr val="accent1"/>
                </a:solidFill>
              </a:rPr>
              <a:t>accident</a:t>
            </a:r>
            <a:r>
              <a:rPr lang="en-US" dirty="0"/>
              <a:t> as…</a:t>
            </a:r>
          </a:p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An occurrence associated with the operation of a vehicle in which </a:t>
            </a:r>
            <a:r>
              <a:rPr lang="en-US" dirty="0">
                <a:latin typeface="Gill Sans MT"/>
                <a:ea typeface="ＭＳ Ｐゴシック"/>
              </a:rPr>
              <a:t>one or more of the following occur:</a:t>
            </a:r>
          </a:p>
          <a:p>
            <a:pPr lvl="1"/>
            <a:r>
              <a:rPr lang="en-US">
                <a:latin typeface="Gill Sans MT"/>
                <a:ea typeface="ＭＳ Ｐゴシック"/>
              </a:rPr>
              <a:t>An individual dies.</a:t>
            </a:r>
            <a:endParaRPr lang="en-US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An individual suffers a bodily injury and immediately receives medical treatment away from the </a:t>
            </a:r>
            <a:r>
              <a:rPr lang="en-US">
                <a:latin typeface="Gill Sans MT"/>
                <a:ea typeface="ＭＳ Ｐゴシック"/>
              </a:rPr>
              <a:t>scene.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One or more vehicles (including non-FTA funded vehicles) incurs disabling damage and must be towed away from the </a:t>
            </a:r>
            <a:r>
              <a:rPr lang="en-US">
                <a:latin typeface="Gill Sans MT"/>
                <a:ea typeface="ＭＳ Ｐゴシック"/>
              </a:rPr>
              <a:t>scene.</a:t>
            </a:r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A rail car, trolley car or trolley bus, or vessel, is removed from </a:t>
            </a:r>
            <a:r>
              <a:rPr lang="en-US">
                <a:latin typeface="Gill Sans MT"/>
                <a:ea typeface="ＭＳ Ｐゴシック"/>
              </a:rPr>
              <a:t>operation.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1102D7F-55D2-4C82-8C8A-DD2E00D15A5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52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66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Post-Accident Testing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is a </a:t>
            </a:r>
            <a:r>
              <a:rPr lang="en-US" b="1" dirty="0">
                <a:solidFill>
                  <a:schemeClr val="accent1"/>
                </a:solidFill>
              </a:rPr>
              <a:t>fatality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Any individual dies at the scene.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The death was associated with the occurrence.</a:t>
            </a:r>
            <a:endParaRPr lang="en-US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DD03E83-A005-43A0-9C8A-F035153C9B47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53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35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Post-Accident Testing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is </a:t>
            </a:r>
            <a:r>
              <a:rPr lang="en-US" b="1" dirty="0">
                <a:solidFill>
                  <a:schemeClr val="accent1"/>
                </a:solidFill>
              </a:rPr>
              <a:t>medical treatment away from the scene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Any individual goes directly from the scene to receive medical </a:t>
            </a:r>
            <a:r>
              <a:rPr lang="en-US">
                <a:latin typeface="Gill Sans MT"/>
                <a:ea typeface="ＭＳ Ｐゴシック"/>
              </a:rPr>
              <a:t>treatment.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Transported by any </a:t>
            </a:r>
            <a:r>
              <a:rPr lang="en-US">
                <a:latin typeface="Gill Sans MT"/>
                <a:ea typeface="ＭＳ Ｐゴシック"/>
              </a:rPr>
              <a:t>means.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Does not require verification by the </a:t>
            </a:r>
            <a:r>
              <a:rPr lang="en-US">
                <a:latin typeface="Gill Sans MT"/>
                <a:ea typeface="ＭＳ Ｐゴシック"/>
              </a:rPr>
              <a:t>employer.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C3AA87C-21C9-44AA-9F12-82960E217D53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54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871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Post-Accident Testing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is </a:t>
            </a:r>
            <a:r>
              <a:rPr lang="en-US" b="1" dirty="0">
                <a:solidFill>
                  <a:schemeClr val="accent1"/>
                </a:solidFill>
              </a:rPr>
              <a:t>disabling damage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Vehicle cannot proceed under its own power without further damage.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Vehicle cannot be easily repaired at the scene (headlights/taillights, turn signals, horn, tires, etc.</a:t>
            </a:r>
            <a:r>
              <a:rPr lang="en-US">
                <a:latin typeface="Gill Sans MT"/>
                <a:ea typeface="ＭＳ Ｐゴシック"/>
              </a:rPr>
              <a:t>).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Requires towing or transport away from the scene by another </a:t>
            </a:r>
            <a:r>
              <a:rPr lang="en-US">
                <a:latin typeface="Gill Sans MT"/>
                <a:ea typeface="ＭＳ Ｐゴシック"/>
              </a:rPr>
              <a:t>vehicle.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Determined by responding company </a:t>
            </a:r>
            <a:r>
              <a:rPr lang="en-US">
                <a:latin typeface="Gill Sans MT"/>
                <a:ea typeface="ＭＳ Ｐゴシック"/>
              </a:rPr>
              <a:t>official.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7E5B7A5-FC49-491C-B8A1-3C40F02B833A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55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05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Post-Accident Testing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Factors that </a:t>
            </a:r>
            <a:r>
              <a:rPr lang="en-US" i="1" dirty="0"/>
              <a:t>do not </a:t>
            </a:r>
            <a:r>
              <a:rPr lang="en-US" dirty="0"/>
              <a:t>trigger FTA Post-Accident testing: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Dollar amount of damage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Driver citation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Insurance or company requirement 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“Just to be safe”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At fault vs. preventable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EC6E3-7114-4CD3-AD93-1B0219F39996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56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387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Post-Accident Testing: Who to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Fatality:</a:t>
            </a:r>
          </a:p>
          <a:p>
            <a:pPr lvl="1"/>
            <a:r>
              <a:rPr lang="en-US" dirty="0">
                <a:latin typeface="Gill Sans MT"/>
                <a:ea typeface="ＭＳ Ｐゴシック"/>
              </a:rPr>
              <a:t>Each surviving covered employee operating the public transit vehicle at </a:t>
            </a:r>
            <a:r>
              <a:rPr lang="en-US">
                <a:latin typeface="Gill Sans MT"/>
                <a:ea typeface="ＭＳ Ｐゴシック"/>
              </a:rPr>
              <a:t>the time of the accident.</a:t>
            </a:r>
            <a:endParaRPr lang="en-US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Any other covered employee whose performance could have </a:t>
            </a:r>
            <a:r>
              <a:rPr lang="en-US">
                <a:latin typeface="Gill Sans MT"/>
                <a:ea typeface="ＭＳ Ｐゴシック"/>
              </a:rPr>
              <a:t>contributed to the accident.</a:t>
            </a:r>
            <a:endParaRPr lang="en-US"/>
          </a:p>
          <a:p>
            <a:pPr lvl="1"/>
            <a:endParaRPr lang="en-US" dirty="0"/>
          </a:p>
          <a:p>
            <a:r>
              <a:rPr lang="en-US" b="1" dirty="0"/>
              <a:t>No fatality:</a:t>
            </a:r>
          </a:p>
          <a:p>
            <a:pPr lvl="1"/>
            <a:r>
              <a:rPr lang="en-US" dirty="0">
                <a:latin typeface="Gill Sans MT"/>
                <a:ea typeface="ＭＳ Ｐゴシック"/>
              </a:rPr>
              <a:t>Each covered employee operating the vehicle at the time of the accident – unless the employee’s performance can be completely </a:t>
            </a:r>
            <a:r>
              <a:rPr lang="en-US">
                <a:latin typeface="Gill Sans MT"/>
                <a:ea typeface="ＭＳ Ｐゴシック"/>
              </a:rPr>
              <a:t>discounted as a contributing factor.</a:t>
            </a:r>
            <a:endParaRPr lang="en-US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Any other covered employee whose performance could have </a:t>
            </a:r>
            <a:r>
              <a:rPr lang="en-US">
                <a:latin typeface="Gill Sans MT"/>
                <a:ea typeface="ＭＳ Ｐゴシック"/>
              </a:rPr>
              <a:t>contributed to the accident. </a:t>
            </a: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4786761-3A65-409D-8C7B-71BCE5440A49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57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978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Post-Accident Testing 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ill Sans MT"/>
                <a:ea typeface="ＭＳ Ｐゴシック"/>
              </a:rPr>
              <a:t>Decision to test/not to test.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Made by employer (company official, supervisor) </a:t>
            </a:r>
            <a:r>
              <a:rPr lang="en-US" b="1">
                <a:latin typeface="Gill Sans MT"/>
                <a:ea typeface="ＭＳ Ｐゴシック"/>
              </a:rPr>
              <a:t>at the scene</a:t>
            </a:r>
            <a:r>
              <a:rPr lang="en-US">
                <a:latin typeface="Gill Sans MT"/>
                <a:ea typeface="ＭＳ Ｐゴシック"/>
              </a:rPr>
              <a:t>.</a:t>
            </a:r>
            <a:endParaRPr lang="en-US"/>
          </a:p>
          <a:p>
            <a:pPr lvl="2"/>
            <a:r>
              <a:rPr lang="en-US">
                <a:latin typeface="Gill Sans MT"/>
                <a:ea typeface="ＭＳ Ｐゴシック"/>
              </a:rPr>
              <a:t>Do not return to the garage/office to review video first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Use </a:t>
            </a:r>
            <a:r>
              <a:rPr lang="en-US" b="1" dirty="0">
                <a:solidFill>
                  <a:schemeClr val="accent1"/>
                </a:solidFill>
                <a:latin typeface="Gill Sans MT"/>
                <a:ea typeface="ＭＳ Ｐゴシック"/>
              </a:rPr>
              <a:t>best information available </a:t>
            </a:r>
            <a:r>
              <a:rPr lang="en-US" dirty="0">
                <a:latin typeface="Gill Sans MT"/>
                <a:ea typeface="ＭＳ Ｐゴシック"/>
              </a:rPr>
              <a:t>at the </a:t>
            </a:r>
            <a:r>
              <a:rPr lang="en-US">
                <a:latin typeface="Gill Sans MT"/>
                <a:ea typeface="ＭＳ Ｐゴシック"/>
              </a:rPr>
              <a:t>time.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2"/>
            <a:r>
              <a:rPr lang="en-US">
                <a:latin typeface="Gill Sans MT"/>
                <a:ea typeface="ＭＳ Ｐゴシック"/>
              </a:rPr>
              <a:t>Any and all</a:t>
            </a:r>
            <a:r>
              <a:rPr lang="en-US" dirty="0">
                <a:latin typeface="Gill Sans MT"/>
                <a:ea typeface="ＭＳ Ｐゴシック"/>
              </a:rPr>
              <a:t> information </a:t>
            </a:r>
            <a:r>
              <a:rPr lang="en-US" u="sng" dirty="0">
                <a:latin typeface="Gill Sans MT"/>
                <a:ea typeface="ＭＳ Ｐゴシック"/>
              </a:rPr>
              <a:t>on-site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2"/>
            <a:r>
              <a:rPr lang="en-US">
                <a:latin typeface="Gill Sans MT"/>
                <a:ea typeface="ＭＳ Ｐゴシック"/>
              </a:rPr>
              <a:t>Do not ‘reverse’ decision based on facts that may emerge later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Document decision-making </a:t>
            </a:r>
            <a:r>
              <a:rPr lang="en-US">
                <a:latin typeface="Gill Sans MT"/>
                <a:ea typeface="ＭＳ Ｐゴシック"/>
              </a:rPr>
              <a:t>process.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Decisions require judgment; not </a:t>
            </a:r>
            <a:r>
              <a:rPr lang="en-US">
                <a:latin typeface="Gill Sans MT"/>
                <a:ea typeface="ＭＳ Ｐゴシック"/>
              </a:rPr>
              <a:t>consensus.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88FF0F8-1364-43CC-A68C-F9AD44F14D2D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58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00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67D7B-382F-4C97-AB58-59B970EA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98" y="467475"/>
            <a:ext cx="7312005" cy="55864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9B62-0C28-4655-BC31-7792CB2CCB8D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59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42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FMCSA, FRA, and USCG 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Gill Sans MT"/>
                <a:ea typeface="ＭＳ Ｐゴシック"/>
              </a:rPr>
              <a:t>Each DOT mode regulates who must be tested, and under what </a:t>
            </a:r>
            <a:r>
              <a:rPr lang="en-US">
                <a:latin typeface="Gill Sans MT"/>
                <a:ea typeface="ＭＳ Ｐゴシック"/>
              </a:rPr>
              <a:t>circumstances (just like Part 655):</a:t>
            </a:r>
            <a:endParaRPr lang="en-US" dirty="0"/>
          </a:p>
          <a:p>
            <a:endParaRPr lang="en-US" dirty="0"/>
          </a:p>
          <a:p>
            <a:r>
              <a:rPr lang="en-US" dirty="0"/>
              <a:t>FMCSA = Part 382</a:t>
            </a:r>
          </a:p>
          <a:p>
            <a:endParaRPr lang="en-US" dirty="0"/>
          </a:p>
          <a:p>
            <a:r>
              <a:rPr lang="en-US" dirty="0"/>
              <a:t>FRA = Part 219</a:t>
            </a:r>
          </a:p>
          <a:p>
            <a:endParaRPr lang="en-US" dirty="0"/>
          </a:p>
          <a:p>
            <a:r>
              <a:rPr lang="en-US" dirty="0"/>
              <a:t>USCG = 46 CFR Parts 16 and 4</a:t>
            </a:r>
          </a:p>
          <a:p>
            <a:pPr lvl="1"/>
            <a:r>
              <a:rPr lang="en-US" dirty="0"/>
              <a:t>USCG is not within USDOT, but follows Part 40 for drug testing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56664-BE4C-469F-8EDD-918D5026F0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6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273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Post-Accident Testing: When to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US" dirty="0"/>
          </a:p>
          <a:p>
            <a:r>
              <a:rPr lang="en-US" b="1" dirty="0">
                <a:solidFill>
                  <a:schemeClr val="accent1"/>
                </a:solidFill>
                <a:latin typeface="Gill Sans MT"/>
                <a:ea typeface="ＭＳ Ｐゴシック"/>
              </a:rPr>
              <a:t>Alcohol</a:t>
            </a:r>
            <a:r>
              <a:rPr lang="en-US" dirty="0">
                <a:latin typeface="Gill Sans MT"/>
                <a:ea typeface="ＭＳ Ｐゴシック"/>
              </a:rPr>
              <a:t> and </a:t>
            </a:r>
            <a:r>
              <a:rPr lang="en-US" b="1" dirty="0">
                <a:solidFill>
                  <a:schemeClr val="accent1"/>
                </a:solidFill>
                <a:latin typeface="Gill Sans MT"/>
                <a:ea typeface="ＭＳ Ｐゴシック"/>
              </a:rPr>
              <a:t>drug</a:t>
            </a:r>
            <a:r>
              <a:rPr lang="en-US">
                <a:latin typeface="Gill Sans MT"/>
                <a:ea typeface="ＭＳ Ｐゴシック"/>
              </a:rPr>
              <a:t> tests must be performed as soon as possible.</a:t>
            </a:r>
            <a:endParaRPr lang="en-US"/>
          </a:p>
          <a:p>
            <a:pPr lvl="1"/>
            <a:r>
              <a:rPr lang="en-US" dirty="0"/>
              <a:t>Always treat injuries and cooperate with law enforcement first</a:t>
            </a:r>
          </a:p>
          <a:p>
            <a:pPr lvl="2"/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Clock starts at the </a:t>
            </a:r>
            <a:r>
              <a:rPr lang="en-US" u="sng" dirty="0">
                <a:latin typeface="Gill Sans MT"/>
                <a:ea typeface="ＭＳ Ｐゴシック"/>
              </a:rPr>
              <a:t>time of the </a:t>
            </a:r>
            <a:r>
              <a:rPr lang="en-US" u="sng">
                <a:latin typeface="Gill Sans MT"/>
                <a:ea typeface="ＭＳ Ｐゴシック"/>
              </a:rPr>
              <a:t>accident.</a:t>
            </a:r>
            <a:endParaRPr lang="en-US" u="sng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Alcohol test (conducted first):</a:t>
            </a:r>
            <a:endParaRPr lang="en-US"/>
          </a:p>
          <a:p>
            <a:pPr lvl="2"/>
            <a:r>
              <a:rPr lang="en-US" dirty="0">
                <a:latin typeface="Gill Sans MT"/>
                <a:ea typeface="ＭＳ Ｐゴシック"/>
              </a:rPr>
              <a:t>If no test within </a:t>
            </a:r>
            <a:r>
              <a:rPr lang="en-US" b="1" dirty="0">
                <a:latin typeface="Gill Sans MT"/>
                <a:ea typeface="ＭＳ Ｐゴシック"/>
              </a:rPr>
              <a:t>2 hours </a:t>
            </a:r>
            <a:r>
              <a:rPr lang="en-US" dirty="0">
                <a:latin typeface="Gill Sans MT"/>
                <a:ea typeface="ＭＳ Ｐゴシック"/>
              </a:rPr>
              <a:t>– document why</a:t>
            </a:r>
          </a:p>
          <a:p>
            <a:pPr lvl="2"/>
            <a:r>
              <a:rPr lang="en-US" dirty="0"/>
              <a:t>Cannot test after </a:t>
            </a:r>
            <a:r>
              <a:rPr lang="en-US" b="1" dirty="0"/>
              <a:t>8 hours </a:t>
            </a:r>
          </a:p>
          <a:p>
            <a:pPr lvl="1"/>
            <a:r>
              <a:rPr lang="en-US">
                <a:latin typeface="Gill Sans MT"/>
                <a:ea typeface="ＭＳ Ｐゴシック"/>
              </a:rPr>
              <a:t>Drug test:</a:t>
            </a:r>
            <a:endParaRPr lang="en-US"/>
          </a:p>
          <a:p>
            <a:pPr lvl="2"/>
            <a:r>
              <a:rPr lang="en-US" dirty="0"/>
              <a:t>Cannot test after </a:t>
            </a:r>
            <a:r>
              <a:rPr lang="en-US" b="1" dirty="0"/>
              <a:t>32 hours</a:t>
            </a:r>
          </a:p>
          <a:p>
            <a:pPr lvl="2"/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Employee must give consent (cannot test if deceased/unconscious</a:t>
            </a:r>
            <a:r>
              <a:rPr lang="en-US">
                <a:latin typeface="Gill Sans MT"/>
                <a:ea typeface="ＭＳ Ｐゴシック"/>
              </a:rPr>
              <a:t>).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5949067-9B00-4F95-B46D-FD74B7102D0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60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04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Acceptance of Other Test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Can use results from Federal, State, or Local officials in limited </a:t>
            </a:r>
            <a:r>
              <a:rPr lang="en-US">
                <a:latin typeface="Gill Sans MT"/>
                <a:ea typeface="ＭＳ Ｐゴシック"/>
              </a:rPr>
              <a:t>cases (if results are released).</a:t>
            </a:r>
            <a:endParaRPr lang="en-US"/>
          </a:p>
          <a:p>
            <a:pPr lvl="1"/>
            <a:r>
              <a:rPr lang="en-US" dirty="0"/>
              <a:t>Urine, blood, breath</a:t>
            </a:r>
          </a:p>
          <a:p>
            <a:pPr lvl="1"/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Must document why FTA test could not be performed within required time </a:t>
            </a:r>
            <a:r>
              <a:rPr lang="en-US">
                <a:latin typeface="Gill Sans MT"/>
                <a:ea typeface="ＭＳ Ｐゴシック"/>
              </a:rPr>
              <a:t>period.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6B8E5C8-D872-4902-B55C-BE8C496710E5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61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206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Post-Accident Testing: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Gill Sans MT"/>
                <a:ea typeface="ＭＳ Ｐゴシック"/>
              </a:rPr>
              <a:t>Establish that at least 1 of the 3 criteria is met.</a:t>
            </a:r>
            <a:endParaRPr lang="en-US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Gill Sans MT"/>
                <a:ea typeface="ＭＳ Ｐゴシック"/>
              </a:rPr>
              <a:t>FTA testing is either REQUIRED or PROHIBITED.</a:t>
            </a:r>
            <a:endParaRPr lang="en-US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Gill Sans MT"/>
                <a:ea typeface="ＭＳ Ｐゴシック"/>
              </a:rPr>
              <a:t>Test any covered employee who could have contributed – ALWAYS alcohol </a:t>
            </a:r>
            <a:r>
              <a:rPr lang="en-US" u="sng" dirty="0">
                <a:latin typeface="Gill Sans MT"/>
                <a:ea typeface="ＭＳ Ｐゴシック"/>
              </a:rPr>
              <a:t>and</a:t>
            </a:r>
            <a:r>
              <a:rPr lang="en-US" dirty="0">
                <a:latin typeface="Gill Sans MT"/>
                <a:ea typeface="ＭＳ Ｐゴシック"/>
              </a:rPr>
              <a:t> </a:t>
            </a:r>
            <a:r>
              <a:rPr lang="en-US">
                <a:latin typeface="Gill Sans MT"/>
                <a:ea typeface="ＭＳ Ｐゴシック"/>
              </a:rPr>
              <a:t>drug.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Gill Sans MT"/>
                <a:ea typeface="ＭＳ Ｐゴシック"/>
              </a:rPr>
              <a:t>Document, document, </a:t>
            </a:r>
            <a:r>
              <a:rPr lang="en-US">
                <a:latin typeface="Gill Sans MT"/>
                <a:ea typeface="ＭＳ Ｐゴシック"/>
              </a:rPr>
              <a:t>document.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C225962-59EF-4400-ABB8-1B1C1F2CB83A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62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2853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2323-52F4-9649-B1A6-81A54AD61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36" y="844040"/>
            <a:ext cx="7681963" cy="981075"/>
          </a:xfrm>
        </p:spPr>
        <p:txBody>
          <a:bodyPr/>
          <a:lstStyle/>
          <a:p>
            <a:r>
              <a:rPr lang="en-US" dirty="0"/>
              <a:t>RANDOM TESTING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04836" y="2137700"/>
            <a:ext cx="7681964" cy="2770014"/>
          </a:xfrm>
        </p:spPr>
        <p:txBody>
          <a:bodyPr/>
          <a:lstStyle/>
          <a:p>
            <a:pPr marL="257175" indent="-257175"/>
            <a:r>
              <a:rPr lang="en-US" dirty="0"/>
              <a:t>Minimum testing rates </a:t>
            </a:r>
          </a:p>
          <a:p>
            <a:pPr marL="257175" indent="-257175"/>
            <a:r>
              <a:rPr lang="en-US" dirty="0"/>
              <a:t>Random selection</a:t>
            </a:r>
          </a:p>
          <a:p>
            <a:pPr marL="257175" indent="-257175"/>
            <a:r>
              <a:rPr lang="en-US" dirty="0"/>
              <a:t>Consortiums</a:t>
            </a:r>
          </a:p>
          <a:p>
            <a:pPr marL="257175" indent="-257175"/>
            <a:r>
              <a:rPr lang="en-US" dirty="0"/>
              <a:t>Random testing</a:t>
            </a:r>
          </a:p>
          <a:p>
            <a:pPr marL="257175" indent="-257175"/>
            <a:r>
              <a:rPr lang="en-US" dirty="0"/>
              <a:t>Records Review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B7DAE-6190-4EF0-84ED-B7FB080D1A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63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91598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Minimum Random Testing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Alcohol: 10% of total average covered employees.</a:t>
            </a:r>
            <a:r>
              <a:rPr lang="en-US" sz="2400" baseline="30000">
                <a:latin typeface="Gill Sans MT"/>
                <a:ea typeface="ＭＳ Ｐゴシック"/>
              </a:rPr>
              <a:t>*</a:t>
            </a:r>
            <a:r>
              <a:rPr lang="en-US" sz="2400" dirty="0">
                <a:latin typeface="Gill Sans MT"/>
                <a:ea typeface="ＭＳ Ｐゴシック"/>
              </a:rPr>
              <a:t> </a:t>
            </a:r>
            <a:endParaRPr lang="en-US" sz="2400" dirty="0"/>
          </a:p>
          <a:p>
            <a:r>
              <a:rPr lang="en-US" dirty="0">
                <a:latin typeface="Gill Sans MT"/>
                <a:ea typeface="ＭＳ Ｐゴシック"/>
              </a:rPr>
              <a:t>Drugs: </a:t>
            </a:r>
            <a:r>
              <a:rPr lang="en-US" b="1" u="sng" dirty="0">
                <a:latin typeface="Gill Sans MT"/>
                <a:ea typeface="ＭＳ Ｐゴシック"/>
              </a:rPr>
              <a:t>50</a:t>
            </a:r>
            <a:r>
              <a:rPr lang="en-US">
                <a:latin typeface="Gill Sans MT"/>
                <a:ea typeface="ＭＳ Ｐゴシック"/>
              </a:rPr>
              <a:t>% of total average covered employees.</a:t>
            </a:r>
            <a:r>
              <a:rPr lang="en-US" sz="2400" baseline="30000">
                <a:latin typeface="Gill Sans MT"/>
                <a:ea typeface="ＭＳ Ｐゴシック"/>
              </a:rPr>
              <a:t>*</a:t>
            </a:r>
          </a:p>
          <a:p>
            <a:r>
              <a:rPr lang="en-US" dirty="0">
                <a:latin typeface="Gill Sans MT"/>
                <a:ea typeface="ＭＳ Ｐゴシック"/>
              </a:rPr>
              <a:t>Testing rates describe the required </a:t>
            </a:r>
            <a:r>
              <a:rPr lang="en-US" u="sng" dirty="0">
                <a:latin typeface="Gill Sans MT"/>
                <a:ea typeface="ＭＳ Ｐゴシック"/>
              </a:rPr>
              <a:t>number of tests </a:t>
            </a:r>
            <a:r>
              <a:rPr lang="en-US" dirty="0">
                <a:latin typeface="Gill Sans MT"/>
                <a:ea typeface="ＭＳ Ｐゴシック"/>
              </a:rPr>
              <a:t>each year, not </a:t>
            </a:r>
            <a:r>
              <a:rPr lang="en-US">
                <a:latin typeface="Gill Sans MT"/>
                <a:ea typeface="ＭＳ Ｐゴシック"/>
              </a:rPr>
              <a:t>the number of individuals tested.</a:t>
            </a:r>
            <a:endParaRPr lang="en-US"/>
          </a:p>
          <a:p>
            <a:r>
              <a:rPr lang="en-US" dirty="0">
                <a:latin typeface="Gill Sans MT"/>
                <a:ea typeface="ＭＳ Ｐゴシック"/>
              </a:rPr>
              <a:t>Testing above minimum rates is </a:t>
            </a:r>
            <a:r>
              <a:rPr lang="en-US">
                <a:latin typeface="Gill Sans MT"/>
                <a:ea typeface="ＭＳ Ｐゴシック"/>
              </a:rPr>
              <a:t>allowed.</a:t>
            </a:r>
            <a:endParaRPr lang="en-US" dirty="0"/>
          </a:p>
          <a:p>
            <a:pPr lvl="1"/>
            <a:r>
              <a:rPr lang="en-US" dirty="0"/>
              <a:t>Does </a:t>
            </a:r>
            <a:r>
              <a:rPr lang="en-US" b="1" dirty="0"/>
              <a:t>not</a:t>
            </a:r>
            <a:r>
              <a:rPr lang="en-US" dirty="0"/>
              <a:t> need to be stated in the D&amp;A policy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>
                <a:latin typeface="Gill Sans MT"/>
                <a:ea typeface="ＭＳ Ｐゴシック"/>
              </a:rPr>
              <a:t>*Rates subject to change (published in Federal Register each year).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Gill Sans MT"/>
                <a:ea typeface="ＭＳ Ｐゴシック"/>
              </a:rPr>
              <a:t>*Minimum rate for drugs changed from 25% to 50% on January 1, 2019.</a:t>
            </a: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BB382B0-53A7-4C89-9CC2-FB7C0D2598D0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64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34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Selection: Who Gets Selected?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Random pool must be kept up-to-date:</a:t>
            </a:r>
            <a:endParaRPr lang="en-US"/>
          </a:p>
          <a:p>
            <a:pPr lvl="1"/>
            <a:r>
              <a:rPr lang="en-US" dirty="0"/>
              <a:t>New hires</a:t>
            </a:r>
          </a:p>
          <a:p>
            <a:pPr lvl="1"/>
            <a:r>
              <a:rPr lang="en-US" dirty="0"/>
              <a:t>Terminations</a:t>
            </a:r>
          </a:p>
          <a:p>
            <a:pPr lvl="1"/>
            <a:r>
              <a:rPr lang="en-US" dirty="0"/>
              <a:t>Transfers to safety-sensitive positions</a:t>
            </a:r>
          </a:p>
          <a:p>
            <a:pPr lvl="1"/>
            <a:r>
              <a:rPr lang="en-US" dirty="0"/>
              <a:t>Long term leave (FMLA, Workers’ Comp, etc.)</a:t>
            </a:r>
          </a:p>
          <a:p>
            <a:pPr lvl="2"/>
            <a:r>
              <a:rPr lang="en-US" dirty="0"/>
              <a:t>Optional to remove; allowable to leave in pool</a:t>
            </a:r>
          </a:p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Only DOT safety-sensitive employees: </a:t>
            </a:r>
            <a:endParaRPr lang="en-US"/>
          </a:p>
          <a:p>
            <a:pPr lvl="1"/>
            <a:r>
              <a:rPr lang="en-US" dirty="0"/>
              <a:t>May include other modes (FMSCA, FAA, FRA, PHMSA, USCG)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A1A092E-9306-4727-BBA2-804874F4E4EB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65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204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Selection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Each employee must have an </a:t>
            </a:r>
            <a:r>
              <a:rPr lang="en-US" b="1" dirty="0">
                <a:latin typeface="Gill Sans MT"/>
                <a:ea typeface="ＭＳ Ｐゴシック"/>
              </a:rPr>
              <a:t>equal chance </a:t>
            </a:r>
            <a:r>
              <a:rPr lang="en-US">
                <a:latin typeface="Gill Sans MT"/>
                <a:ea typeface="ＭＳ Ｐゴシック"/>
              </a:rPr>
              <a:t>of being selected. </a:t>
            </a:r>
            <a:endParaRPr lang="en-US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Scientifically valid selection </a:t>
            </a:r>
            <a:r>
              <a:rPr lang="en-US">
                <a:latin typeface="Gill Sans MT"/>
                <a:ea typeface="ＭＳ Ｐゴシック"/>
              </a:rPr>
              <a:t>method.</a:t>
            </a:r>
            <a:endParaRPr lang="en-US" dirty="0"/>
          </a:p>
          <a:p>
            <a:pPr lvl="1"/>
            <a:r>
              <a:rPr lang="en-US" dirty="0"/>
              <a:t>Random number generator (e.g., Microsoft Excel)</a:t>
            </a:r>
          </a:p>
          <a:p>
            <a:pPr lvl="1"/>
            <a:r>
              <a:rPr lang="en-US" dirty="0"/>
              <a:t>Random selection applications (commercial)</a:t>
            </a:r>
          </a:p>
          <a:p>
            <a:pPr lvl="1"/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Human hand may not be </a:t>
            </a:r>
            <a:r>
              <a:rPr lang="en-US">
                <a:latin typeface="Gill Sans MT"/>
                <a:ea typeface="ＭＳ Ｐゴシック"/>
              </a:rPr>
              <a:t>involved.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1"/>
            <a:r>
              <a:rPr lang="en-US" dirty="0"/>
              <a:t>Cannot pull name out of hat</a:t>
            </a:r>
          </a:p>
          <a:p>
            <a:pPr lvl="1"/>
            <a:r>
              <a:rPr lang="en-US" dirty="0"/>
              <a:t>Cannot determine type of test after selection	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81EC04-F166-482A-867A-3C71B9E17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55" y="2829828"/>
            <a:ext cx="2479097" cy="205308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EDADDA1-EEB6-428C-81E2-4892D058A60D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66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90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Selection: Using Alternates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Alternates may only be used if the originally selected employee cannot be tested during </a:t>
            </a:r>
            <a:r>
              <a:rPr lang="en-US" b="1" dirty="0">
                <a:latin typeface="Gill Sans MT"/>
                <a:ea typeface="ＭＳ Ｐゴシック"/>
              </a:rPr>
              <a:t>entire</a:t>
            </a:r>
            <a:r>
              <a:rPr lang="en-US">
                <a:latin typeface="Gill Sans MT"/>
                <a:ea typeface="ＭＳ Ｐゴシック"/>
              </a:rPr>
              <a:t> selection period.</a:t>
            </a:r>
            <a:endParaRPr lang="en-US"/>
          </a:p>
          <a:p>
            <a:pPr lvl="1"/>
            <a:r>
              <a:rPr lang="en-US" dirty="0"/>
              <a:t>Must have a legitimate reason for excusing the original employee (document excusal)</a:t>
            </a:r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Alternates should be selected when original selection list is </a:t>
            </a:r>
            <a:r>
              <a:rPr lang="en-US">
                <a:latin typeface="Gill Sans MT"/>
                <a:ea typeface="ＭＳ Ｐゴシック"/>
              </a:rPr>
              <a:t>generated.</a:t>
            </a:r>
            <a:endParaRPr lang="en-US" dirty="0"/>
          </a:p>
          <a:p>
            <a:pPr lvl="1"/>
            <a:r>
              <a:rPr lang="en-US" dirty="0"/>
              <a:t>Must be identified as an alternate</a:t>
            </a:r>
          </a:p>
          <a:p>
            <a:pPr lvl="1"/>
            <a:r>
              <a:rPr lang="en-US" dirty="0"/>
              <a:t>If multiple alternates generated, use in order listed</a:t>
            </a:r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C946F67-FFBA-46B7-84F2-4FC4914F836F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67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839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Random Selections: Myths &amp; Confusions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Random testing does not test everyone.</a:t>
            </a:r>
            <a:endParaRPr lang="en-US"/>
          </a:p>
          <a:p>
            <a:pPr lvl="1"/>
            <a:r>
              <a:rPr lang="en-US" dirty="0"/>
              <a:t>Randomization is NOT systematic testing</a:t>
            </a:r>
          </a:p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There is no MAXIMUM level of testing.</a:t>
            </a:r>
            <a:endParaRPr lang="en-US"/>
          </a:p>
          <a:p>
            <a:pPr lvl="1"/>
            <a:r>
              <a:rPr lang="en-US" dirty="0"/>
              <a:t>There are only minimums</a:t>
            </a:r>
          </a:p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You can alter the frequency of random draws.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1C81E-675C-4667-89C2-725DE5B5729B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68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138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Selection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>
                <a:latin typeface="Gill Sans MT"/>
                <a:ea typeface="ＭＳ Ｐゴシック"/>
              </a:rPr>
              <a:t>Restrict access to selection list (only you or your designee).</a:t>
            </a:r>
            <a:endParaRPr lang="en-US"/>
          </a:p>
          <a:p>
            <a:endParaRPr lang="en-US"/>
          </a:p>
          <a:p>
            <a:r>
              <a:rPr lang="en-US">
                <a:latin typeface="Gill Sans MT"/>
                <a:ea typeface="ＭＳ Ｐゴシック"/>
              </a:rPr>
              <a:t>Keep list secure (locked cabinet, password-protected, etc.).</a:t>
            </a:r>
            <a:endParaRPr lang="en-US"/>
          </a:p>
          <a:p>
            <a:endParaRPr lang="en-US"/>
          </a:p>
          <a:p>
            <a:r>
              <a:rPr lang="en-US"/>
              <a:t>If random selection by TPA or other service provider:</a:t>
            </a:r>
          </a:p>
          <a:p>
            <a:pPr lvl="1"/>
            <a:r>
              <a:rPr lang="en-US"/>
              <a:t>Selection must occur just prior to new testing period</a:t>
            </a:r>
          </a:p>
          <a:p>
            <a:pPr lvl="1"/>
            <a:r>
              <a:rPr lang="en-US"/>
              <a:t>DER should dictate date and transmission method </a:t>
            </a:r>
          </a:p>
          <a:p>
            <a:pPr lvl="1"/>
            <a:r>
              <a:rPr lang="en-US"/>
              <a:t>List transmitted to DER in a secure, confidential manner</a:t>
            </a:r>
          </a:p>
          <a:p>
            <a:endParaRPr lang="en-US"/>
          </a:p>
          <a:p>
            <a:endParaRPr lang="en-US"/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9D2211B-E8E7-423E-AF3B-BF99316BC0A6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69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4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49 CFR PART 40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>
                <a:latin typeface="Gill Sans MT"/>
                <a:ea typeface="ＭＳ Ｐゴシック"/>
              </a:rPr>
              <a:t>Published by USDOT’s Secretary’s Office (ODAPC</a:t>
            </a:r>
            <a:r>
              <a:rPr lang="en-US" sz="2000">
                <a:latin typeface="Gill Sans MT"/>
                <a:ea typeface="ＭＳ Ｐゴシック"/>
              </a:rPr>
              <a:t>).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latin typeface="Gill Sans MT"/>
                <a:ea typeface="ＭＳ Ｐゴシック"/>
              </a:rPr>
              <a:t>Full Title: </a:t>
            </a:r>
            <a:r>
              <a:rPr lang="en-US" sz="2000" u="sng" dirty="0">
                <a:latin typeface="Gill Sans MT"/>
                <a:ea typeface="ＭＳ Ｐゴシック"/>
              </a:rPr>
              <a:t>Procedures for Transportation Workplace Drug and Alcohol Testing </a:t>
            </a:r>
            <a:r>
              <a:rPr lang="en-US" sz="2000" u="sng">
                <a:latin typeface="Gill Sans MT"/>
                <a:ea typeface="ＭＳ Ｐゴシック"/>
              </a:rPr>
              <a:t>Programs</a:t>
            </a:r>
            <a:r>
              <a:rPr lang="en-US" sz="2000">
                <a:latin typeface="Gill Sans MT"/>
                <a:ea typeface="ＭＳ Ｐゴシック"/>
              </a:rPr>
              <a:t>.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>
                <a:latin typeface="Gill Sans MT"/>
                <a:ea typeface="ＭＳ Ｐゴシック"/>
              </a:rPr>
              <a:t>How</a:t>
            </a:r>
            <a:r>
              <a:rPr lang="en-US" sz="2000" dirty="0">
                <a:latin typeface="Gill Sans MT"/>
                <a:ea typeface="ＭＳ Ｐゴシック"/>
              </a:rPr>
              <a:t> to conduct drug and alcohol testing.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>
                <a:latin typeface="Gill Sans MT"/>
                <a:ea typeface="ＭＳ Ｐゴシック"/>
              </a:rPr>
              <a:t>How</a:t>
            </a:r>
            <a:r>
              <a:rPr lang="en-US" sz="2000" dirty="0">
                <a:latin typeface="Gill Sans MT"/>
                <a:ea typeface="ＭＳ Ｐゴシック"/>
              </a:rPr>
              <a:t> to return an employee to duty after a violation.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C321A-62B2-4893-871F-FFB4AB47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A00CB-2C12-43BD-8097-0EF59CD27AF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Image result for us department of transportation headquarters">
            <a:extLst>
              <a:ext uri="{FF2B5EF4-FFF2-40B4-BE49-F238E27FC236}">
                <a16:creationId xmlns:a16="http://schemas.microsoft.com/office/drawing/2014/main" id="{E12210D0-2FC6-4EE0-BCEC-74489A18B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r="14955" b="3"/>
          <a:stretch/>
        </p:blipFill>
        <p:spPr bwMode="auto">
          <a:xfrm>
            <a:off x="5076822" y="1600200"/>
            <a:ext cx="3498109" cy="392024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3421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of the Selection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>
                <a:latin typeface="Gill Sans MT"/>
                <a:ea typeface="ＭＳ Ｐゴシック"/>
              </a:rPr>
              <a:t>When new selection list is received, previous list becomes invalid.</a:t>
            </a:r>
            <a:endParaRPr lang="en-US"/>
          </a:p>
          <a:p>
            <a:pPr lvl="1"/>
            <a:r>
              <a:rPr lang="en-US">
                <a:latin typeface="Gill Sans MT"/>
                <a:ea typeface="ＭＳ Ｐゴシック"/>
              </a:rPr>
              <a:t>Do not attempt to test individuals from previous lists</a:t>
            </a:r>
            <a:endParaRPr lang="en-US"/>
          </a:p>
          <a:p>
            <a:pPr lvl="1"/>
            <a:endParaRPr lang="en-US"/>
          </a:p>
          <a:p>
            <a:r>
              <a:rPr lang="en-US">
                <a:latin typeface="Gill Sans MT"/>
                <a:ea typeface="ＭＳ Ｐゴシック"/>
              </a:rPr>
              <a:t>After testing, keep selection list (along with master roster used to generate list) for at least </a:t>
            </a:r>
            <a:r>
              <a:rPr lang="en-US" b="1">
                <a:solidFill>
                  <a:schemeClr val="accent1"/>
                </a:solidFill>
                <a:latin typeface="Gill Sans MT"/>
                <a:ea typeface="ＭＳ Ｐゴシック"/>
              </a:rPr>
              <a:t>2 years</a:t>
            </a:r>
            <a:r>
              <a:rPr lang="en-US">
                <a:latin typeface="Gill Sans MT"/>
                <a:ea typeface="ＭＳ Ｐゴシック"/>
              </a:rPr>
              <a:t>.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DD11385-2586-424A-858F-37D12E49C30F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70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158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Consortium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A pool of safety-sensitive employees from several smaller distinct </a:t>
            </a:r>
            <a:r>
              <a:rPr lang="en-US">
                <a:latin typeface="Gill Sans MT"/>
                <a:ea typeface="ＭＳ Ｐゴシック"/>
              </a:rPr>
              <a:t>groups.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/>
              <a:t>Multiple employers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FTA grantee with contractors and/or subrecipients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State DOT with subrecipients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National contractor with multiple locations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E846689-5323-4029-A0A4-39FE8A04BBED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71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295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Consortium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Consortiums must be compliant with testing </a:t>
            </a:r>
            <a:r>
              <a:rPr lang="en-US" dirty="0" smtClean="0">
                <a:latin typeface="Gill Sans MT"/>
                <a:ea typeface="ＭＳ Ｐゴシック"/>
              </a:rPr>
              <a:t>minimums.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Individual employers might end up with testing rates above or below minimums at year-end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May include employees covered by multiple DOT agencies</a:t>
            </a:r>
          </a:p>
          <a:p>
            <a:pPr lvl="2"/>
            <a:r>
              <a:rPr lang="en-US" dirty="0"/>
              <a:t>Test at highest applicable 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25DFE-AFC5-4965-8CF7-CC5DB88A448C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72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947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Testing must be unannounced and unpredictable.</a:t>
            </a:r>
            <a:endParaRPr lang="en-US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Spread testing </a:t>
            </a:r>
            <a:r>
              <a:rPr lang="en-US" u="sng" dirty="0">
                <a:latin typeface="Gill Sans MT"/>
                <a:ea typeface="ＭＳ Ｐゴシック"/>
              </a:rPr>
              <a:t>reasonably</a:t>
            </a:r>
            <a:r>
              <a:rPr lang="en-US" dirty="0">
                <a:latin typeface="Gill Sans MT"/>
                <a:ea typeface="ＭＳ Ｐゴシック"/>
              </a:rPr>
              <a:t> </a:t>
            </a:r>
            <a:r>
              <a:rPr lang="en-US">
                <a:latin typeface="Gill Sans MT"/>
                <a:ea typeface="ＭＳ Ｐゴシック"/>
              </a:rPr>
              <a:t>throughout:</a:t>
            </a:r>
            <a:endParaRPr lang="en-US" dirty="0"/>
          </a:p>
          <a:p>
            <a:pPr lvl="1"/>
            <a:r>
              <a:rPr lang="en-US" dirty="0"/>
              <a:t>All </a:t>
            </a:r>
            <a:r>
              <a:rPr lang="en-US" b="1" dirty="0"/>
              <a:t>times of the day </a:t>
            </a:r>
            <a:r>
              <a:rPr lang="en-US" dirty="0"/>
              <a:t>that SS functions are performed</a:t>
            </a:r>
          </a:p>
          <a:p>
            <a:pPr lvl="2"/>
            <a:r>
              <a:rPr lang="en-US" dirty="0">
                <a:latin typeface="Gill Sans MT"/>
                <a:ea typeface="ＭＳ Ｐゴシック"/>
              </a:rPr>
              <a:t>Not only during DER’s </a:t>
            </a:r>
            <a:r>
              <a:rPr lang="en-US">
                <a:latin typeface="Gill Sans MT"/>
                <a:ea typeface="ＭＳ Ｐゴシック"/>
              </a:rPr>
              <a:t>workday</a:t>
            </a:r>
            <a:endParaRPr lang="en-US" dirty="0"/>
          </a:p>
          <a:p>
            <a:pPr lvl="1"/>
            <a:r>
              <a:rPr lang="en-US" dirty="0"/>
              <a:t>All </a:t>
            </a:r>
            <a:r>
              <a:rPr lang="en-US" b="1" dirty="0"/>
              <a:t>days of the week </a:t>
            </a:r>
            <a:r>
              <a:rPr lang="en-US" dirty="0"/>
              <a:t>that SS functions are performed</a:t>
            </a:r>
          </a:p>
          <a:p>
            <a:pPr lvl="1"/>
            <a:r>
              <a:rPr lang="en-US" dirty="0"/>
              <a:t>All </a:t>
            </a:r>
            <a:r>
              <a:rPr lang="en-US" b="1" dirty="0"/>
              <a:t>weeks of the month</a:t>
            </a:r>
            <a:r>
              <a:rPr lang="en-US" dirty="0"/>
              <a:t>, and </a:t>
            </a:r>
            <a:r>
              <a:rPr lang="en-US" b="1" dirty="0"/>
              <a:t>months of the year</a:t>
            </a:r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An employee notified must </a:t>
            </a:r>
            <a:r>
              <a:rPr lang="en-US" u="sng" dirty="0">
                <a:latin typeface="Gill Sans MT"/>
                <a:ea typeface="ＭＳ Ｐゴシック"/>
              </a:rPr>
              <a:t>proceed immediately</a:t>
            </a:r>
            <a:r>
              <a:rPr lang="en-US" dirty="0">
                <a:latin typeface="Gill Sans MT"/>
                <a:ea typeface="ＭＳ Ｐゴシック"/>
              </a:rPr>
              <a:t> for </a:t>
            </a:r>
            <a:r>
              <a:rPr lang="en-US">
                <a:latin typeface="Gill Sans MT"/>
                <a:ea typeface="ＭＳ Ｐゴシック"/>
              </a:rPr>
              <a:t>testing.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1"/>
            <a:r>
              <a:rPr lang="en-US" dirty="0"/>
              <a:t>Track when they arrive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CE16759-6325-4021-91A7-8F921888DEF0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73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228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happens if the collection site closes early?</a:t>
            </a:r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Hospital:</a:t>
            </a:r>
            <a:endParaRPr lang="en-US"/>
          </a:p>
          <a:p>
            <a:pPr lvl="2"/>
            <a:r>
              <a:rPr lang="en-US" dirty="0"/>
              <a:t>Ensure DOT qualified collectors</a:t>
            </a:r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After-hours agreement:</a:t>
            </a:r>
            <a:endParaRPr lang="en-US"/>
          </a:p>
          <a:p>
            <a:pPr lvl="2"/>
            <a:r>
              <a:rPr lang="en-US" dirty="0"/>
              <a:t>May pay a premium</a:t>
            </a:r>
          </a:p>
          <a:p>
            <a:pPr lvl="1"/>
            <a:endParaRPr lang="en-US" dirty="0"/>
          </a:p>
          <a:p>
            <a:pPr lvl="1"/>
            <a:r>
              <a:rPr lang="en-US">
                <a:latin typeface="Gill Sans MT"/>
                <a:ea typeface="ＭＳ Ｐゴシック"/>
              </a:rPr>
              <a:t>Agreement with individual collector.</a:t>
            </a:r>
            <a:endParaRPr lang="en-US"/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3EF146-E47E-4171-8C27-7E4B49DE9676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74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11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329" y="1777164"/>
            <a:ext cx="6517341" cy="3048000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Records Review:</a:t>
            </a:r>
            <a:r>
              <a:rPr lang="en-US" dirty="0">
                <a:latin typeface="Gill Sans MT" panose="020B0502020104020203" pitchFamily="34" charset="0"/>
              </a:rPr>
              <a:t/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Graphic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244AB5-48DA-4E37-880B-55023ADD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00CB-2C12-43BD-8097-0EF59CD27AF0}" type="slidenum">
              <a:rPr lang="en-US" smtClean="0">
                <a:latin typeface="Gill Sans MT" pitchFamily="34" charset="0"/>
              </a:rPr>
              <a:pPr>
                <a:defRPr/>
              </a:pPr>
              <a:t>75</a:t>
            </a:fld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913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 of a chart showing a good spread of random testing throughout the year." title="Good Year Spre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9" y="734602"/>
            <a:ext cx="4349835" cy="495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11" descr="Image of a chart showing a poor spread of random testing throughout the year." title="Bad Year Spread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777994" y="751713"/>
            <a:ext cx="4138798" cy="49357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370466-437E-4F0E-AF24-804FE9A6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00CB-2C12-43BD-8097-0EF59CD27AF0}" type="slidenum">
              <a:rPr lang="en-US" smtClean="0">
                <a:latin typeface="Gill Sans MT" pitchFamily="34" charset="0"/>
              </a:rPr>
              <a:pPr>
                <a:defRPr/>
              </a:pPr>
              <a:t>76</a:t>
            </a:fld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530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of a chart showing a bad spread of random testing throughout the week." title="Bad Week Spread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4" y="775458"/>
            <a:ext cx="3907754" cy="49982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 descr="Image of a chart showing a bad spread of random testing throughout the week." title="Bad Week Spread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38" y="748385"/>
            <a:ext cx="4265066" cy="509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BAEB70F-7692-423F-B643-F848014A9A33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77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27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of a chart showing a bad spread of random testing throughout the workday." title="Hour Spread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0" y="734602"/>
            <a:ext cx="4549525" cy="514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Image of a chart showing a bad spread of random testing throughout the workday." title="Hour spread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54" y="792522"/>
            <a:ext cx="4202772" cy="5082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F3A9953-714D-4BB1-9F9E-D7105836E9DB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78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467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Testing: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At least 50% for drugs, 10% for alcohol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Update random pool before selection; keep list secure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Spread testing reasonably and unpredictably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Employees must proceed immediately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6F0C077-3D40-4C9F-876C-4B245F4D3366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79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5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Role of the Regulated Employer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ill Sans MT"/>
                <a:ea typeface="ＭＳ Ｐゴシック"/>
              </a:rPr>
              <a:t>Implement a policy prohibiting drug use and alcohol misuse.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Perform previous-employer checks for new hires/transferees.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Conduct all required testing.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Take action as necessary.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Report testing summaries to DOT.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DFFAA-1205-4BDA-A80A-3427EFD0A1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8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57083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2323-52F4-9649-B1A6-81A54AD6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RETURN-TO-DUTY &amp;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FOLLOW-UP TESTING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/>
            <a:r>
              <a:rPr lang="en-US" dirty="0"/>
              <a:t>Zero tolerance vs. second chance policy</a:t>
            </a:r>
          </a:p>
          <a:p>
            <a:pPr marL="257175" indent="-257175"/>
            <a:r>
              <a:rPr lang="en-US" dirty="0"/>
              <a:t>Return-to-duty testing</a:t>
            </a:r>
          </a:p>
          <a:p>
            <a:pPr marL="257175" indent="-257175"/>
            <a:r>
              <a:rPr lang="en-US" dirty="0"/>
              <a:t>Follow-up testing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3670-F019-4967-9BEB-268CC922B9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80</a:t>
            </a:fld>
            <a:endParaRPr lang="en-US" sz="14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AFEB3-6C8A-4581-9DA7-C6BFD02834D1}"/>
              </a:ext>
            </a:extLst>
          </p:cNvPr>
          <p:cNvSpPr txBox="1">
            <a:spLocks/>
          </p:cNvSpPr>
          <p:nvPr/>
        </p:nvSpPr>
        <p:spPr>
          <a:xfrm>
            <a:off x="946404" y="2203807"/>
            <a:ext cx="7099901" cy="3390472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2010381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Zero Tolerance vs. Second Chance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Both Zero Tolerance &amp; Second Chance:</a:t>
            </a:r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If a covered employee does any of the following…</a:t>
            </a:r>
          </a:p>
          <a:p>
            <a:pPr lvl="1"/>
            <a:r>
              <a:rPr lang="en-US" dirty="0"/>
              <a:t>refuses a test</a:t>
            </a:r>
          </a:p>
          <a:p>
            <a:pPr lvl="1"/>
            <a:r>
              <a:rPr lang="en-US" dirty="0"/>
              <a:t>has a verified positive drug test result </a:t>
            </a:r>
          </a:p>
          <a:p>
            <a:pPr lvl="1"/>
            <a:r>
              <a:rPr lang="en-US" dirty="0"/>
              <a:t>has a confirmed alcohol test result of 0.04 or greater </a:t>
            </a:r>
          </a:p>
          <a:p>
            <a:pPr lvl="1"/>
            <a:endParaRPr lang="en-US" dirty="0"/>
          </a:p>
          <a:p>
            <a:r>
              <a:rPr lang="en-US" dirty="0" smtClean="0">
                <a:latin typeface="Gill Sans MT"/>
                <a:ea typeface="ＭＳ Ｐゴシック"/>
              </a:rPr>
              <a:t>…the </a:t>
            </a:r>
            <a:r>
              <a:rPr lang="en-US" dirty="0">
                <a:latin typeface="Gill Sans MT"/>
                <a:ea typeface="ＭＳ Ｐゴシック"/>
              </a:rPr>
              <a:t>employee must be </a:t>
            </a:r>
            <a:r>
              <a:rPr lang="en-US" u="sng" dirty="0">
                <a:latin typeface="Gill Sans MT"/>
                <a:ea typeface="ＭＳ Ｐゴシック"/>
              </a:rPr>
              <a:t>removed from safety-sensitive duty </a:t>
            </a:r>
            <a:r>
              <a:rPr lang="en-US" dirty="0">
                <a:latin typeface="Gill Sans MT"/>
                <a:ea typeface="ＭＳ Ｐゴシック"/>
              </a:rPr>
              <a:t>immediately, and </a:t>
            </a:r>
            <a:r>
              <a:rPr lang="en-US" u="sng" dirty="0">
                <a:latin typeface="Gill Sans MT"/>
                <a:ea typeface="ＭＳ Ｐゴシック"/>
              </a:rPr>
              <a:t>referred to a qualified substance abuse professional</a:t>
            </a:r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1465631-A6FC-4CA5-AF27-C45167683D84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81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2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Zero Tolerance vs. Second Chance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  <a:latin typeface="Gill Sans MT"/>
                <a:ea typeface="ＭＳ Ｐゴシック"/>
              </a:rPr>
              <a:t>Zero tolerance: </a:t>
            </a:r>
            <a:r>
              <a:rPr lang="en-US">
                <a:latin typeface="Gill Sans MT"/>
                <a:ea typeface="ＭＳ Ｐゴシック"/>
              </a:rPr>
              <a:t>employee is terminated. </a:t>
            </a:r>
            <a:endParaRPr lang="en-US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Contact information for at least two DOT-qualified SAPs (or </a:t>
            </a:r>
            <a:r>
              <a:rPr lang="en-US">
                <a:latin typeface="Gill Sans MT"/>
                <a:ea typeface="ＭＳ Ｐゴシック"/>
              </a:rPr>
              <a:t>an</a:t>
            </a:r>
            <a:r>
              <a:rPr lang="en-US" dirty="0">
                <a:latin typeface="Gill Sans MT"/>
                <a:ea typeface="ＭＳ Ｐゴシック"/>
              </a:rPr>
              <a:t> SAP network) must still be provided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  <a:latin typeface="Gill Sans MT"/>
                <a:ea typeface="ＭＳ Ｐゴシック"/>
              </a:rPr>
              <a:t>Second chance: </a:t>
            </a:r>
            <a:r>
              <a:rPr lang="en-US" dirty="0">
                <a:latin typeface="Gill Sans MT"/>
                <a:ea typeface="ＭＳ Ｐゴシック"/>
              </a:rPr>
              <a:t>employee may be allowed to return to safety sensitive duty after completion of the return-to-duty </a:t>
            </a:r>
            <a:r>
              <a:rPr lang="en-US">
                <a:latin typeface="Gill Sans MT"/>
                <a:ea typeface="ＭＳ Ｐゴシック"/>
              </a:rPr>
              <a:t>process.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8055A74-60DA-44C1-95D8-051150552402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82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699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Return-to-Duty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Return-to-duty means second chance and that </a:t>
            </a:r>
            <a:r>
              <a:rPr lang="en-US" b="1" dirty="0">
                <a:latin typeface="Gill Sans MT"/>
                <a:ea typeface="ＭＳ Ｐゴシック"/>
              </a:rPr>
              <a:t>a violation has </a:t>
            </a:r>
            <a:r>
              <a:rPr lang="en-US" b="1">
                <a:latin typeface="Gill Sans MT"/>
                <a:ea typeface="ＭＳ Ｐゴシック"/>
              </a:rPr>
              <a:t>occurred</a:t>
            </a:r>
            <a:r>
              <a:rPr lang="en-US">
                <a:latin typeface="Gill Sans MT"/>
                <a:ea typeface="ＭＳ Ｐゴシック"/>
              </a:rPr>
              <a:t>.</a:t>
            </a:r>
            <a:endParaRPr lang="en-US"/>
          </a:p>
          <a:p>
            <a:pPr lvl="1"/>
            <a:r>
              <a:rPr lang="en-US" dirty="0"/>
              <a:t>Not conducted if employee is returning from long-term leave (FMLA, Workers’ Comp, etc. → </a:t>
            </a:r>
            <a:r>
              <a:rPr lang="en-US" u="sng" dirty="0"/>
              <a:t>pre-employment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Conducted after employee successfully completes SAP’s treatment and/or education </a:t>
            </a:r>
            <a:r>
              <a:rPr lang="en-US">
                <a:latin typeface="Gill Sans MT"/>
                <a:ea typeface="ＭＳ Ｐゴシック"/>
              </a:rPr>
              <a:t>requirements.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Test is employer’s </a:t>
            </a:r>
            <a:r>
              <a:rPr lang="en-US">
                <a:latin typeface="Gill Sans MT"/>
                <a:ea typeface="ＭＳ Ｐゴシック"/>
              </a:rPr>
              <a:t>responsibility.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Employer decides</a:t>
            </a:r>
            <a:r>
              <a:rPr lang="en-US" b="1" dirty="0">
                <a:latin typeface="Gill Sans MT"/>
                <a:ea typeface="ＭＳ Ｐゴシック"/>
              </a:rPr>
              <a:t> if </a:t>
            </a:r>
            <a:r>
              <a:rPr lang="en-US" dirty="0">
                <a:latin typeface="Gill Sans MT"/>
                <a:ea typeface="ＭＳ Ｐゴシック"/>
              </a:rPr>
              <a:t>and </a:t>
            </a:r>
            <a:r>
              <a:rPr lang="en-US" b="1" dirty="0">
                <a:latin typeface="Gill Sans MT"/>
                <a:ea typeface="ＭＳ Ｐゴシック"/>
              </a:rPr>
              <a:t>when</a:t>
            </a:r>
            <a:r>
              <a:rPr lang="en-US" dirty="0">
                <a:latin typeface="Gill Sans MT"/>
                <a:ea typeface="ＭＳ Ｐゴシック"/>
              </a:rPr>
              <a:t> test will take place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2AECE81-F638-4EB0-A7FD-CCADC50F2F0E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83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473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Return-to-Duty Testing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>
                <a:latin typeface="Gill Sans MT"/>
                <a:ea typeface="ＭＳ Ｐゴシック"/>
              </a:rPr>
              <a:t>Required</a:t>
            </a:r>
            <a:r>
              <a:rPr lang="en-US" dirty="0">
                <a:latin typeface="Gill Sans MT"/>
                <a:ea typeface="ＭＳ Ｐゴシック"/>
              </a:rPr>
              <a:t> in order to return an employee to DOT safety-sensitive </a:t>
            </a:r>
            <a:r>
              <a:rPr lang="en-US">
                <a:latin typeface="Gill Sans MT"/>
                <a:ea typeface="ＭＳ Ｐゴシック"/>
              </a:rPr>
              <a:t>duty.</a:t>
            </a:r>
            <a:endParaRPr lang="en-US"/>
          </a:p>
          <a:p>
            <a:pPr lvl="1"/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Test can be for drugs, alcohol, or </a:t>
            </a:r>
            <a:r>
              <a:rPr lang="en-US">
                <a:latin typeface="Gill Sans MT"/>
                <a:ea typeface="ＭＳ Ｐゴシック"/>
              </a:rPr>
              <a:t>both.</a:t>
            </a:r>
            <a:endParaRPr lang="en-US" dirty="0"/>
          </a:p>
          <a:p>
            <a:pPr lvl="1"/>
            <a:r>
              <a:rPr lang="en-US" dirty="0"/>
              <a:t>SAP’s decision</a:t>
            </a:r>
          </a:p>
          <a:p>
            <a:pPr lvl="1"/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Drug test must be directly </a:t>
            </a:r>
            <a:r>
              <a:rPr lang="en-US">
                <a:latin typeface="Gill Sans MT"/>
                <a:ea typeface="ＭＳ Ｐゴシック"/>
              </a:rPr>
              <a:t>observed.</a:t>
            </a:r>
            <a:endParaRPr lang="en-US" dirty="0"/>
          </a:p>
          <a:p>
            <a:pPr lvl="1"/>
            <a:r>
              <a:rPr lang="en-US" dirty="0"/>
              <a:t>If not, must send employee back for a second test</a:t>
            </a:r>
          </a:p>
          <a:p>
            <a:pPr lvl="1"/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Must receive verified negative result to </a:t>
            </a:r>
            <a:r>
              <a:rPr lang="en-US">
                <a:latin typeface="Gill Sans MT"/>
                <a:ea typeface="ＭＳ Ｐゴシック"/>
              </a:rPr>
              <a:t>return.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F98EEA0-C8D3-4CFD-AB04-82D913900F51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84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188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Follow-Up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Conducted once employee returns to safety-sensitive functions.</a:t>
            </a:r>
            <a:endParaRPr lang="en-US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According to SAP’s written follow-up testing </a:t>
            </a:r>
            <a:r>
              <a:rPr lang="en-US">
                <a:latin typeface="Gill Sans MT"/>
                <a:ea typeface="ＭＳ Ｐゴシック"/>
              </a:rPr>
              <a:t>plan:</a:t>
            </a:r>
            <a:endParaRPr lang="en-US" dirty="0"/>
          </a:p>
          <a:p>
            <a:pPr lvl="1"/>
            <a:r>
              <a:rPr lang="en-US" dirty="0"/>
              <a:t>Minimum 6 tests in first 12 months</a:t>
            </a:r>
          </a:p>
          <a:p>
            <a:pPr lvl="1"/>
            <a:r>
              <a:rPr lang="en-US" dirty="0"/>
              <a:t>Maximum: 60 months (5 years) of testing</a:t>
            </a:r>
          </a:p>
          <a:p>
            <a:pPr lvl="1"/>
            <a:r>
              <a:rPr lang="en-US" dirty="0"/>
              <a:t>Duration extended for breaks in service</a:t>
            </a:r>
          </a:p>
          <a:p>
            <a:pPr lvl="1"/>
            <a:r>
              <a:rPr lang="en-US" dirty="0"/>
              <a:t>Can be for drugs, alcohol, or both </a:t>
            </a:r>
          </a:p>
          <a:p>
            <a:pPr lvl="1"/>
            <a:r>
              <a:rPr lang="en-US" dirty="0"/>
              <a:t>Only SAP can revise plan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9EF1D16-63BE-434F-878B-252B9F281D43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85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195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Follow-Up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Testing schedule (date and time of tests):</a:t>
            </a:r>
            <a:endParaRPr lang="en-US"/>
          </a:p>
          <a:p>
            <a:pPr lvl="1"/>
            <a:r>
              <a:rPr lang="en-US" dirty="0"/>
              <a:t>Must be unannounced and unpredictable </a:t>
            </a:r>
          </a:p>
          <a:p>
            <a:pPr lvl="1"/>
            <a:r>
              <a:rPr lang="en-US" dirty="0"/>
              <a:t>Drugs - any time employee is on duty</a:t>
            </a:r>
          </a:p>
          <a:p>
            <a:pPr lvl="1"/>
            <a:r>
              <a:rPr lang="en-US" dirty="0"/>
              <a:t>Alcohol - just before, during, or just after safety-sensitive duty</a:t>
            </a:r>
          </a:p>
          <a:p>
            <a:pPr lvl="1"/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All drug tests must be directly observed. </a:t>
            </a:r>
            <a:endParaRPr lang="en-US"/>
          </a:p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Employee remains in random testing </a:t>
            </a:r>
            <a:r>
              <a:rPr lang="en-US">
                <a:latin typeface="Gill Sans MT"/>
                <a:ea typeface="ＭＳ Ｐゴシック"/>
              </a:rPr>
              <a:t>pool.</a:t>
            </a:r>
            <a:r>
              <a:rPr lang="en-US" dirty="0">
                <a:latin typeface="Gill Sans MT"/>
                <a:ea typeface="ＭＳ Ｐゴシック"/>
              </a:rPr>
              <a:t> </a:t>
            </a:r>
            <a:endParaRPr lang="en-US" dirty="0"/>
          </a:p>
          <a:p>
            <a:pPr lvl="1"/>
            <a:r>
              <a:rPr lang="en-US" dirty="0"/>
              <a:t>A random test is not a substitute for a follow-up test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1D79EA8-E755-4C11-AC2D-C6A42D3365C2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86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067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Return-to-Duty and Follow-Up Testing: </a:t>
            </a:r>
            <a:br>
              <a:rPr lang="en-US" dirty="0"/>
            </a:br>
            <a:r>
              <a:rPr lang="en-US" dirty="0"/>
              <a:t>Key Points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Return-to-duty test after completion of SAP’s treatment plan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Follow-up schedule according to SAP’s plan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Follow-up tests unannounced and unpredictable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tests directly observed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0C34723-D9AC-44B1-A71E-70F094C8669F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87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809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RECORDS RETENTION &amp; RELEASE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/>
            <a:r>
              <a:rPr lang="en-US" dirty="0"/>
              <a:t>Storage</a:t>
            </a:r>
          </a:p>
          <a:p>
            <a:pPr marL="257175" indent="-257175"/>
            <a:r>
              <a:rPr lang="en-US" dirty="0"/>
              <a:t>Retention Period</a:t>
            </a:r>
          </a:p>
          <a:p>
            <a:pPr marL="257175" indent="-257175"/>
            <a:r>
              <a:rPr lang="en-US" dirty="0"/>
              <a:t>Confidentiality 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CB8F7A-41D4-4BE8-9F0B-220EBD405AB5}"/>
              </a:ext>
            </a:extLst>
          </p:cNvPr>
          <p:cNvSpPr txBox="1">
            <a:spLocks/>
          </p:cNvSpPr>
          <p:nvPr/>
        </p:nvSpPr>
        <p:spPr>
          <a:xfrm>
            <a:off x="1362635" y="2465294"/>
            <a:ext cx="6683670" cy="159807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E3F4E-FEB2-4228-979B-E27FC29DECD5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88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48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Records Storage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Secure location - with controlled access:</a:t>
            </a:r>
            <a:endParaRPr lang="en-US"/>
          </a:p>
          <a:p>
            <a:pPr lvl="1"/>
            <a:r>
              <a:rPr lang="en-US" dirty="0"/>
              <a:t>Locked cabinets</a:t>
            </a:r>
          </a:p>
          <a:p>
            <a:pPr lvl="1"/>
            <a:r>
              <a:rPr lang="en-US" dirty="0"/>
              <a:t>Electronic - password protected </a:t>
            </a:r>
          </a:p>
          <a:p>
            <a:pPr lvl="1"/>
            <a:endParaRPr lang="en-US" dirty="0"/>
          </a:p>
          <a:p>
            <a:r>
              <a:rPr lang="en-US">
                <a:latin typeface="Gill Sans MT"/>
                <a:ea typeface="ＭＳ Ｐゴシック"/>
              </a:rPr>
              <a:t>Best Practice:</a:t>
            </a:r>
            <a:endParaRPr lang="en-US"/>
          </a:p>
          <a:p>
            <a:pPr lvl="1"/>
            <a:r>
              <a:rPr lang="en-US" dirty="0"/>
              <a:t>Keep drug and alcohol records separate from personnel or medical records to limit access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6B75F57-447E-41EE-8A4E-8D901C78450B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89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702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Role of the Regulated Employer: </a:t>
            </a:r>
            <a:br>
              <a:rPr lang="en-US"/>
            </a:br>
            <a:r>
              <a:rPr lang="en-US"/>
              <a:t>Covered employers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ill Sans MT"/>
                <a:ea typeface="ＭＳ Ｐゴシック"/>
              </a:rPr>
              <a:t>Recipients (Grantees) of FTA Transit Funds:</a:t>
            </a:r>
            <a:endParaRPr lang="en-US" dirty="0"/>
          </a:p>
          <a:p>
            <a:pPr lvl="1"/>
            <a:r>
              <a:rPr lang="en-US" dirty="0"/>
              <a:t>5307: Urbanized Area Formula (Operating &amp; Capital)</a:t>
            </a:r>
          </a:p>
          <a:p>
            <a:pPr lvl="1"/>
            <a:r>
              <a:rPr lang="en-US" dirty="0"/>
              <a:t>5309: Transit Capital Investment (Capital)</a:t>
            </a:r>
          </a:p>
          <a:p>
            <a:pPr lvl="1"/>
            <a:r>
              <a:rPr lang="en-US" dirty="0"/>
              <a:t>5311: Formula Grants for Rural Areas (Operating and Capital)</a:t>
            </a:r>
          </a:p>
          <a:p>
            <a:pPr lvl="2"/>
            <a:r>
              <a:rPr lang="en-US" dirty="0"/>
              <a:t>Serving population less than 50,000</a:t>
            </a:r>
          </a:p>
          <a:p>
            <a:pPr lvl="1"/>
            <a:r>
              <a:rPr lang="en-US" dirty="0"/>
              <a:t>5339: Buses and Bus Facilities (Capital)</a:t>
            </a:r>
          </a:p>
          <a:p>
            <a:pPr lvl="2"/>
            <a:endParaRPr lang="en-US" dirty="0"/>
          </a:p>
          <a:p>
            <a:r>
              <a:rPr lang="en-US" dirty="0"/>
              <a:t>Subrecipients and Contractors of FTA Grantee, when:</a:t>
            </a:r>
          </a:p>
          <a:p>
            <a:pPr lvl="1"/>
            <a:r>
              <a:rPr lang="en-US" dirty="0">
                <a:latin typeface="Gill Sans MT"/>
                <a:ea typeface="ＭＳ Ｐゴシック"/>
              </a:rPr>
              <a:t>Recipient (grantee) uses the subrecipient/contractor to provide some or all of its safety-sensitive activities</a:t>
            </a:r>
          </a:p>
          <a:p>
            <a:pPr lvl="1"/>
            <a:r>
              <a:rPr lang="en-US" dirty="0"/>
              <a:t>Subrecipient/contractor uses vehicles purchased with FTA capital funding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F747B-8343-490B-BED8-8688E84A1F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9</a:t>
            </a:fld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49221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Minimum Retention - Summary</a:t>
            </a:r>
            <a:endParaRPr lang="en-US" dirty="0"/>
          </a:p>
        </p:txBody>
      </p:sp>
      <p:pic>
        <p:nvPicPr>
          <p:cNvPr id="4" name="Picture 3" descr="Image summarizing records-retention requirements discussed in this section." title="Records Retentio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724" t="17164" r="16827" b="11681"/>
          <a:stretch/>
        </p:blipFill>
        <p:spPr bwMode="auto">
          <a:xfrm>
            <a:off x="1773936" y="1704003"/>
            <a:ext cx="5429822" cy="4227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26C5C3E-8684-4FD0-B421-399C9AC57E57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90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031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Confidentiality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Employer may release drug and alcohol information to: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Employee</a:t>
            </a:r>
            <a:r>
              <a:rPr lang="en-US" dirty="0"/>
              <a:t> (written consent)</a:t>
            </a:r>
          </a:p>
          <a:p>
            <a:pPr lvl="1"/>
            <a:r>
              <a:rPr lang="en-US" b="1" dirty="0"/>
              <a:t>State oversight agency </a:t>
            </a:r>
            <a:r>
              <a:rPr lang="en-US" dirty="0"/>
              <a:t>(</a:t>
            </a:r>
            <a:r>
              <a:rPr lang="en-US" b="1" dirty="0"/>
              <a:t>SSO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Grantee</a:t>
            </a:r>
            <a:r>
              <a:rPr lang="en-US" dirty="0"/>
              <a:t> required to certify compliance</a:t>
            </a:r>
          </a:p>
          <a:p>
            <a:pPr lvl="1"/>
            <a:r>
              <a:rPr lang="en-US" b="1" dirty="0"/>
              <a:t>DOT</a:t>
            </a:r>
            <a:r>
              <a:rPr lang="en-US" dirty="0"/>
              <a:t> Agency and Office of the Secretary (OST)</a:t>
            </a:r>
          </a:p>
          <a:p>
            <a:pPr lvl="1"/>
            <a:r>
              <a:rPr lang="en-US" b="1" dirty="0"/>
              <a:t>Lawsuit or grievance </a:t>
            </a:r>
            <a:r>
              <a:rPr lang="en-US" dirty="0"/>
              <a:t>or other proceeding undertaken by the employee or on their behalf</a:t>
            </a:r>
          </a:p>
          <a:p>
            <a:pPr lvl="2"/>
            <a:r>
              <a:rPr lang="en-US">
                <a:latin typeface="Gill Sans MT"/>
                <a:ea typeface="ＭＳ Ｐゴシック"/>
              </a:rPr>
              <a:t>e.g.,</a:t>
            </a:r>
            <a:r>
              <a:rPr lang="en-US" dirty="0">
                <a:latin typeface="Gill Sans MT"/>
                <a:ea typeface="ＭＳ Ｐゴシック"/>
              </a:rPr>
              <a:t> worker’s compensation, unemployment compensation</a:t>
            </a:r>
          </a:p>
          <a:p>
            <a:pPr lvl="1"/>
            <a:r>
              <a:rPr lang="en-US" dirty="0"/>
              <a:t>National Transportation Safety Board (</a:t>
            </a:r>
            <a:r>
              <a:rPr lang="en-US" b="1" dirty="0"/>
              <a:t>NTSB</a:t>
            </a:r>
            <a:r>
              <a:rPr lang="en-US" dirty="0"/>
              <a:t>) as part of an accident investigation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1AE94BE-D0C8-460F-85C1-F01B3A49E714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91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795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2323-52F4-9649-B1A6-81A54AD6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MANAGEMENT INFORMATION SYSTEM (MIS)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/>
            <a:r>
              <a:rPr lang="en-US" dirty="0"/>
              <a:t>FTA reporting requirements</a:t>
            </a:r>
          </a:p>
          <a:p>
            <a:pPr marL="257175" indent="-257175"/>
            <a:r>
              <a:rPr lang="en-US" dirty="0"/>
              <a:t>Reporting responsibilities</a:t>
            </a:r>
          </a:p>
          <a:p>
            <a:pPr marL="257175" indent="-257175"/>
            <a:r>
              <a:rPr lang="en-US" dirty="0"/>
              <a:t>Multi-modal employers</a:t>
            </a:r>
          </a:p>
          <a:p>
            <a:pPr marL="257175" indent="-257175"/>
            <a:r>
              <a:rPr lang="en-US" dirty="0"/>
              <a:t>How to submit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B2451-7BEE-46B9-820A-0156BBF170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161088"/>
            <a:ext cx="457200" cy="700087"/>
          </a:xfrm>
          <a:prstGeom prst="rect">
            <a:avLst/>
          </a:prstGeom>
        </p:spPr>
        <p:txBody>
          <a:bodyPr/>
          <a:lstStyle/>
          <a:p>
            <a:fld id="{F00A00CB-2C12-43BD-8097-0EF59CD27AF0}" type="slidenum">
              <a:rPr lang="en-US" sz="1400" smtClean="0">
                <a:latin typeface="+mj-lt"/>
              </a:rPr>
              <a:pPr/>
              <a:t>92</a:t>
            </a:fld>
            <a:endParaRPr lang="en-US" sz="14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29865E-248E-4C56-85E7-F78C560E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194" y="3262745"/>
            <a:ext cx="2868047" cy="19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021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MIS: FTA Reporting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Prepare and maintain annual summary of testing results.</a:t>
            </a:r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MIS report is “employer-based”:</a:t>
            </a:r>
          </a:p>
          <a:p>
            <a:pPr lvl="1"/>
            <a:r>
              <a:rPr lang="en-US" dirty="0"/>
              <a:t>Each employer submits a separate MIS with FTA results</a:t>
            </a:r>
          </a:p>
          <a:p>
            <a:pPr lvl="2"/>
            <a:r>
              <a:rPr lang="en-US" dirty="0"/>
              <a:t>No consortium reports</a:t>
            </a:r>
          </a:p>
          <a:p>
            <a:pPr lvl="2"/>
            <a:r>
              <a:rPr lang="en-US" dirty="0"/>
              <a:t>No combined reports</a:t>
            </a:r>
          </a:p>
          <a:p>
            <a:r>
              <a:rPr lang="en-US" dirty="0">
                <a:latin typeface="Gill Sans MT"/>
                <a:ea typeface="ＭＳ Ｐゴシック"/>
              </a:rPr>
              <a:t>Submit results to </a:t>
            </a:r>
            <a:r>
              <a:rPr lang="en-US" dirty="0" smtClean="0">
                <a:latin typeface="Gill Sans MT"/>
                <a:ea typeface="ＭＳ Ｐゴシック"/>
              </a:rPr>
              <a:t>FTA:</a:t>
            </a:r>
            <a:endParaRPr lang="en-US" dirty="0"/>
          </a:p>
          <a:p>
            <a:pPr lvl="1"/>
            <a:r>
              <a:rPr lang="en-US" dirty="0">
                <a:latin typeface="Gill Sans MT"/>
                <a:ea typeface="ＭＳ Ｐゴシック"/>
              </a:rPr>
              <a:t>When requested (e.g., annual reporting, audit, triennial, etc.)</a:t>
            </a:r>
          </a:p>
          <a:p>
            <a:pPr lvl="1"/>
            <a:r>
              <a:rPr lang="en-US" dirty="0"/>
              <a:t>March 15 for annual MIS </a:t>
            </a:r>
          </a:p>
          <a:p>
            <a:r>
              <a:rPr lang="en-US" dirty="0">
                <a:latin typeface="Gill Sans MT"/>
                <a:ea typeface="ＭＳ Ｐゴシック"/>
              </a:rPr>
              <a:t>Ensure accuracy and timeliness:</a:t>
            </a:r>
            <a:endParaRPr lang="en-US" dirty="0"/>
          </a:p>
          <a:p>
            <a:pPr lvl="1"/>
            <a:r>
              <a:rPr lang="en-US" dirty="0"/>
              <a:t>Grantees → contractors, subrecipients, TPAs, etc.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CCC3508-996E-4858-A60D-BAEB8D4C81C9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93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5726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Grantees – Direct Recipients, State DOTs,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Ensure FTA has record of all subrecipients, covered contractors</a:t>
            </a:r>
          </a:p>
          <a:p>
            <a:pPr lvl="2"/>
            <a:r>
              <a:rPr lang="en-US" dirty="0"/>
              <a:t>FTA requests this information – December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Pass-through  agencies – MPOs, county or city governments must still submit annual MIS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Likely “zeroed out” (no safety-sensitive employees or tests)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May NOT include contractor/subrecipient results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D4C7183-D4FB-49C9-8C89-52A57DFBB3BB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94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687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MIS: Multi-Modal Employers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Gill Sans MT"/>
                <a:ea typeface="ＭＳ Ｐゴシック"/>
              </a:rPr>
              <a:t>When an employer is regulated by multiple DOT agencies, but: individual employees perform duties regulated by a </a:t>
            </a:r>
            <a:r>
              <a:rPr lang="en-US" b="1" dirty="0">
                <a:latin typeface="Gill Sans MT"/>
                <a:ea typeface="ＭＳ Ｐゴシック"/>
              </a:rPr>
              <a:t>single</a:t>
            </a:r>
            <a:r>
              <a:rPr lang="en-US" dirty="0">
                <a:latin typeface="Gill Sans MT"/>
                <a:ea typeface="ＭＳ Ｐゴシック"/>
              </a:rPr>
              <a:t> DOT </a:t>
            </a:r>
            <a:r>
              <a:rPr lang="en-US">
                <a:latin typeface="Gill Sans MT"/>
                <a:ea typeface="ＭＳ Ｐゴシック"/>
              </a:rPr>
              <a:t>agency: </a:t>
            </a:r>
            <a:endParaRPr lang="en-US"/>
          </a:p>
          <a:p>
            <a:pPr lvl="1"/>
            <a:endParaRPr lang="en-US" dirty="0"/>
          </a:p>
          <a:p>
            <a:pPr lvl="1"/>
            <a:r>
              <a:rPr lang="en-US" dirty="0"/>
              <a:t>Ex: Employer operates transit buses (FTA) and school buses (FMCSA), but each employee operates only one type of bus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Submit separate agency specific MIS forms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Do not double report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E9A4007-1FFB-4EBB-B8AA-27C791B53916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95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126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 Reporting Questions?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FTA Drug and Alcohol Hotline </a:t>
            </a:r>
            <a:r>
              <a:rPr lang="en-US" dirty="0" smtClean="0"/>
              <a:t>(US DOT Volpe </a:t>
            </a:r>
            <a:r>
              <a:rPr lang="en-US" dirty="0"/>
              <a:t>Center)</a:t>
            </a:r>
          </a:p>
          <a:p>
            <a:pPr lvl="1"/>
            <a:r>
              <a:rPr lang="en-US" dirty="0"/>
              <a:t>Call (617)494-6336</a:t>
            </a:r>
          </a:p>
          <a:p>
            <a:pPr lvl="1"/>
            <a:r>
              <a:rPr lang="en-US" dirty="0"/>
              <a:t>Email fta.damis@dot.gov</a:t>
            </a:r>
          </a:p>
          <a:p>
            <a:endParaRPr lang="en-US" dirty="0"/>
          </a:p>
          <a:p>
            <a:r>
              <a:rPr lang="en-US" dirty="0"/>
              <a:t>Online guidance </a:t>
            </a:r>
          </a:p>
          <a:p>
            <a:pPr lvl="1"/>
            <a:r>
              <a:rPr lang="en-US" dirty="0">
                <a:hlinkClick r:id="rId2"/>
              </a:rPr>
              <a:t>http://transit-safety.fta.dot.gov/DrugAndAlcohol/DAMIS</a:t>
            </a:r>
            <a:r>
              <a:rPr lang="en-US" dirty="0"/>
              <a:t>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4B60C77-8EF7-4106-AF75-CA8D8A153C47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96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642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PART 40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</a:rPr>
            </a:b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33148"/>
            <a:ext cx="7772400" cy="49240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Purpose, Subparts, Key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Subparts, Tests and Results Processing, Testing Problems &amp; Refusals, Section 40.25 (Previous-Employer Checks), Public Interest Exclusions (PIEs)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5D4A2-6E08-431C-8EFC-95263F44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00CB-2C12-43BD-8097-0EF59CD27AF0}" type="slidenum">
              <a:rPr lang="en-US" smtClean="0">
                <a:latin typeface="Gill Sans MT" pitchFamily="34" charset="0"/>
              </a:rPr>
              <a:pPr>
                <a:defRPr/>
              </a:pPr>
              <a:t>97</a:t>
            </a:fld>
            <a:endParaRPr lang="en-US" dirty="0">
              <a:latin typeface="Gill Sans MT" pitchFamily="34" charset="0"/>
            </a:endParaRPr>
          </a:p>
        </p:txBody>
      </p:sp>
      <p:pic>
        <p:nvPicPr>
          <p:cNvPr id="2050" name="Picture 2" descr="Image result for dot logo">
            <a:extLst>
              <a:ext uri="{FF2B5EF4-FFF2-40B4-BE49-F238E27FC236}">
                <a16:creationId xmlns:a16="http://schemas.microsoft.com/office/drawing/2014/main" id="{C962EDD7-DF9C-4B32-940B-31E1D4A3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025" y="1131571"/>
            <a:ext cx="1236119" cy="123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7091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 40’s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ill Sans MT"/>
                <a:ea typeface="ＭＳ Ｐゴシック"/>
              </a:rPr>
              <a:t>Title says a lot: “Procedures for Transportation Workplace Drug and Alcohol Testing Programs.</a:t>
            </a:r>
            <a:r>
              <a:rPr lang="en-US" dirty="0">
                <a:latin typeface="Gill Sans MT"/>
                <a:ea typeface="ＭＳ Ｐゴシック"/>
              </a:rPr>
              <a:t>”</a:t>
            </a:r>
            <a:endParaRPr lang="en-US" dirty="0"/>
          </a:p>
          <a:p>
            <a:endParaRPr lang="en-US"/>
          </a:p>
          <a:p>
            <a:r>
              <a:rPr lang="en-US">
                <a:latin typeface="Gill Sans MT"/>
                <a:ea typeface="ＭＳ Ｐゴシック"/>
              </a:rPr>
              <a:t>Section 40.1(a) states: “This part tells all parties who conduct drug and alcohol tests required by Department of Transportation (DOT) agency regulations how to conduct these tests and what procedures to use.”</a:t>
            </a:r>
          </a:p>
          <a:p>
            <a:endParaRPr lang="en-US"/>
          </a:p>
          <a:p>
            <a:r>
              <a:rPr lang="en-US"/>
              <a:t>An umbrella regulation that tells employers and their vendors – across all regulated modes – how to conduct drug and alcohol testing.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422EF5B-2D86-4892-A8A9-6941BDF7E98B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98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0994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2D40C3-8257-4561-83D9-CA5BBE9ACAA2}"/>
              </a:ext>
            </a:extLst>
          </p:cNvPr>
          <p:cNvSpPr txBox="1"/>
          <p:nvPr/>
        </p:nvSpPr>
        <p:spPr>
          <a:xfrm>
            <a:off x="4648200" y="1581092"/>
            <a:ext cx="3938155" cy="369332"/>
          </a:xfrm>
          <a:prstGeom prst="rect">
            <a:avLst/>
          </a:prstGeom>
          <a:solidFill>
            <a:srgbClr val="00B0F0">
              <a:alpha val="15000"/>
            </a:srgbClr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4CFB9-6FFA-404C-8E77-A53D01DD4C14}"/>
              </a:ext>
            </a:extLst>
          </p:cNvPr>
          <p:cNvSpPr txBox="1"/>
          <p:nvPr/>
        </p:nvSpPr>
        <p:spPr>
          <a:xfrm>
            <a:off x="406977" y="2535434"/>
            <a:ext cx="3938155" cy="369332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Eighteen Subparts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56755" y="1581093"/>
            <a:ext cx="4038600" cy="4019608"/>
          </a:xfrm>
        </p:spPr>
        <p:txBody>
          <a:bodyPr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A—Administrative Provisions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B—Employer Responsibilities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C—Urine Collection Personnel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D—Collection Sites, Forms, Equipment and Supplies Used in DOT Urine Collections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E—Urine Specimen Collections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F—Drug Testing Laboratories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G—Medical Review Officers and the Verification Process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H—Split Specimen Tests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I—Problems in Drug Tests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J—Alcohol Testing Personnel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K—Testing Sites, Forms, Equipment and Supplies Used in Alcohol Testing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L—Alcohol Screening Tests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M—Alcohol Confirmation Tests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N—Problems in Alcohol Testing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O—Substance Abuse Professionals and the Return-to-Duty Process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P—Confidentiality and Release of Information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Q—Roles and Responsibilities of Service Agents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Subpart R—Public Interest Exclusions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010F92C-7D0C-41BD-949A-284FDBEEFC58}"/>
              </a:ext>
            </a:extLst>
          </p:cNvPr>
          <p:cNvSpPr txBox="1">
            <a:spLocks/>
          </p:cNvSpPr>
          <p:nvPr/>
        </p:nvSpPr>
        <p:spPr>
          <a:xfrm>
            <a:off x="8696325" y="6161024"/>
            <a:ext cx="533399" cy="7001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F00A00CB-2C12-43BD-8097-0EF59CD27AF0}" type="slidenum">
              <a:rPr lang="en-US" sz="1400" smtClean="0">
                <a:latin typeface="Gill Sans MT" pitchFamily="34" charset="0"/>
              </a:rPr>
              <a:pPr>
                <a:defRPr/>
              </a:pPr>
              <a:t>99</a:t>
            </a:fld>
            <a:endParaRPr lang="en-US" sz="1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35710"/>
      </p:ext>
    </p:extLst>
  </p:cSld>
  <p:clrMapOvr>
    <a:masterClrMapping/>
  </p:clrMapOvr>
</p:sld>
</file>

<file path=ppt/theme/theme1.xml><?xml version="1.0" encoding="utf-8"?>
<a:theme xmlns:a="http://schemas.openxmlformats.org/drawingml/2006/main" name="FTA3 (2)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04D0D1A273D246BEE00180C9ADF878" ma:contentTypeVersion="0" ma:contentTypeDescription="Create a new document." ma:contentTypeScope="" ma:versionID="e187cad5b4529f3aef2c6a6aaa9f681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a20c2ff566dc00e42a682f4118c95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3A2ECE-B7C0-4881-84A7-B3E32ED133A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FA14E6-1604-4791-962F-71352CCD9D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A4DD1E-3C77-4D41-99D0-FDF984E61C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3476</TotalTime>
  <Words>6081</Words>
  <Application>Microsoft Office PowerPoint</Application>
  <PresentationFormat>On-screen Show (4:3)</PresentationFormat>
  <Paragraphs>1322</Paragraphs>
  <Slides>134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2" baseType="lpstr">
      <vt:lpstr>Arial Unicode MS</vt:lpstr>
      <vt:lpstr>ＭＳ Ｐゴシック</vt:lpstr>
      <vt:lpstr>Arial</vt:lpstr>
      <vt:lpstr>Calibri</vt:lpstr>
      <vt:lpstr>Gill Sans MT</vt:lpstr>
      <vt:lpstr>Raavi</vt:lpstr>
      <vt:lpstr>Wingdings</vt:lpstr>
      <vt:lpstr>FTA3 (2)</vt:lpstr>
      <vt:lpstr> Beginner DAPM  Joseph Lofgren &amp; George Gilpatrick Cahill Swift  FTA Drug and Alcohol Program National Conference May 11, 2021     </vt:lpstr>
      <vt:lpstr>Speakers</vt:lpstr>
      <vt:lpstr>Topics</vt:lpstr>
      <vt:lpstr>OVERVIEW</vt:lpstr>
      <vt:lpstr>49 CFR PART 655</vt:lpstr>
      <vt:lpstr>FMCSA, FRA, and USCG Regulations</vt:lpstr>
      <vt:lpstr>49 CFR PART 40</vt:lpstr>
      <vt:lpstr>The Role of the Regulated Employer</vt:lpstr>
      <vt:lpstr>The Role of the Regulated Employer:  Covered employers</vt:lpstr>
      <vt:lpstr>The Role of the Regulated Employer:  Which functions are covered?</vt:lpstr>
      <vt:lpstr>The Role of the Regulated Employer:  Others who are covered?</vt:lpstr>
      <vt:lpstr>The Role of the Regulated Employer:  Who is exempt?</vt:lpstr>
      <vt:lpstr>Common Acronyms</vt:lpstr>
      <vt:lpstr>Key Definitions</vt:lpstr>
      <vt:lpstr>KEY CONCEPTS </vt:lpstr>
      <vt:lpstr>Three Kinds of Test</vt:lpstr>
      <vt:lpstr>Legal Background</vt:lpstr>
      <vt:lpstr>PART 655 </vt:lpstr>
      <vt:lpstr>Policy: What is it?</vt:lpstr>
      <vt:lpstr>Policy: Required Info</vt:lpstr>
      <vt:lpstr>Policy: Required Info</vt:lpstr>
      <vt:lpstr>Policy:  Allowed Provisions</vt:lpstr>
      <vt:lpstr>Policy: Getting One</vt:lpstr>
      <vt:lpstr>Policy: Distribution</vt:lpstr>
      <vt:lpstr>Education &amp; Training</vt:lpstr>
      <vt:lpstr>Training:  All Covered Employees</vt:lpstr>
      <vt:lpstr>Training: Supervisors</vt:lpstr>
      <vt:lpstr>Training: Record Keeping</vt:lpstr>
      <vt:lpstr>Prohibited Substances: Drugs</vt:lpstr>
      <vt:lpstr>Prohibited Substances:  January 2018 Changes</vt:lpstr>
      <vt:lpstr>Prohibited Alcohol Use</vt:lpstr>
      <vt:lpstr>Prohibited Behaviors: Refusals</vt:lpstr>
      <vt:lpstr>Refusals continued </vt:lpstr>
      <vt:lpstr>PRE-EMPLOYMENT TESTING</vt:lpstr>
      <vt:lpstr>Pre-Employment Testing: Three Situations</vt:lpstr>
      <vt:lpstr>Pre-Employment Testing: Drugs</vt:lpstr>
      <vt:lpstr>Pre-Employment Testing: Drugs – Four Examples</vt:lpstr>
      <vt:lpstr>Pre-Employment Testing: Drugs</vt:lpstr>
      <vt:lpstr>Pre-Employment Testing:  Alcohol</vt:lpstr>
      <vt:lpstr>Pre-Employment Testing: Refusals</vt:lpstr>
      <vt:lpstr>Pre-Employment Testing: Key Points</vt:lpstr>
      <vt:lpstr>REASONABLE SUSPICION TESTING</vt:lpstr>
      <vt:lpstr>Reasonable Suspicion Testing: Goals</vt:lpstr>
      <vt:lpstr>Reasonable Suspicion Testing </vt:lpstr>
      <vt:lpstr>Authorized to Make a Referral</vt:lpstr>
      <vt:lpstr>Authorized to Make a Referral</vt:lpstr>
      <vt:lpstr>Reasonable Suspicion Testing: Why?</vt:lpstr>
      <vt:lpstr>Reasonable Suspicion Testing</vt:lpstr>
      <vt:lpstr>Reasonable Suspicion Testing: When?</vt:lpstr>
      <vt:lpstr>Reasonable Suspicion Testing: Key Points</vt:lpstr>
      <vt:lpstr>POST-ACCIDENT TESTING</vt:lpstr>
      <vt:lpstr>Post-Accident Testing Criteria</vt:lpstr>
      <vt:lpstr>Post-Accident Testing Criteria</vt:lpstr>
      <vt:lpstr>Post-Accident Testing Criteria</vt:lpstr>
      <vt:lpstr>Post-Accident Testing Criteria</vt:lpstr>
      <vt:lpstr>Post-Accident Testing Criteria</vt:lpstr>
      <vt:lpstr>Post-Accident Testing: Who to Test</vt:lpstr>
      <vt:lpstr>Post-Accident Testing Decision</vt:lpstr>
      <vt:lpstr>PowerPoint Presentation</vt:lpstr>
      <vt:lpstr>Post-Accident Testing: When to Test</vt:lpstr>
      <vt:lpstr>Acceptance of Other Test Results</vt:lpstr>
      <vt:lpstr>Post-Accident Testing: Key Points</vt:lpstr>
      <vt:lpstr>RANDOM TESTING</vt:lpstr>
      <vt:lpstr>Minimum Random Testing Rates</vt:lpstr>
      <vt:lpstr>Random Selection: Who Gets Selected?</vt:lpstr>
      <vt:lpstr>Random Selection Method</vt:lpstr>
      <vt:lpstr>Random Selection: Using Alternates</vt:lpstr>
      <vt:lpstr>Making Random Selections: Myths &amp; Confusions</vt:lpstr>
      <vt:lpstr>Random Selection Lists</vt:lpstr>
      <vt:lpstr>Life of the Selection List</vt:lpstr>
      <vt:lpstr>Consortium </vt:lpstr>
      <vt:lpstr>Consortium </vt:lpstr>
      <vt:lpstr>Random Testing</vt:lpstr>
      <vt:lpstr>Random Testing</vt:lpstr>
      <vt:lpstr>Records Review: Graphic Analysis</vt:lpstr>
      <vt:lpstr>PowerPoint Presentation</vt:lpstr>
      <vt:lpstr>PowerPoint Presentation</vt:lpstr>
      <vt:lpstr>PowerPoint Presentation</vt:lpstr>
      <vt:lpstr>Random Testing: Key Points</vt:lpstr>
      <vt:lpstr>RETURN-TO-DUTY &amp; FOLLOW-UP TESTING</vt:lpstr>
      <vt:lpstr>Zero Tolerance vs. Second Chance</vt:lpstr>
      <vt:lpstr>Zero Tolerance vs. Second Chance</vt:lpstr>
      <vt:lpstr>Return-to-Duty Testing</vt:lpstr>
      <vt:lpstr>Return-to-Duty Testing </vt:lpstr>
      <vt:lpstr>Follow-Up Testing</vt:lpstr>
      <vt:lpstr>Follow-Up Testing</vt:lpstr>
      <vt:lpstr>Return-to-Duty and Follow-Up Testing:  Key Points </vt:lpstr>
      <vt:lpstr>RECORDS RETENTION &amp; RELEASE</vt:lpstr>
      <vt:lpstr>Records Storage </vt:lpstr>
      <vt:lpstr>Minimum Retention - Summary</vt:lpstr>
      <vt:lpstr>Confidentiality </vt:lpstr>
      <vt:lpstr>MANAGEMENT INFORMATION SYSTEM (MIS)</vt:lpstr>
      <vt:lpstr>MIS: FTA Reporting Requirements</vt:lpstr>
      <vt:lpstr>Reporting Responsibilities</vt:lpstr>
      <vt:lpstr>MIS: Multi-Modal Employers</vt:lpstr>
      <vt:lpstr>MIS Reporting Questions? </vt:lpstr>
      <vt:lpstr>PART 40 </vt:lpstr>
      <vt:lpstr>Part 40’s Purpose</vt:lpstr>
      <vt:lpstr>Eighteen Subparts</vt:lpstr>
      <vt:lpstr>Key Subparts for the Transportation Employer </vt:lpstr>
      <vt:lpstr>Drug Test Results: Employer Action</vt:lpstr>
      <vt:lpstr>PowerPoint Presentation</vt:lpstr>
      <vt:lpstr>Alcohol Test Results: Employer Action</vt:lpstr>
      <vt:lpstr>PowerPoint Presentation</vt:lpstr>
      <vt:lpstr>Problems in Testing &amp; Testing Refusals</vt:lpstr>
      <vt:lpstr>Previous Employer Records Check</vt:lpstr>
      <vt:lpstr>Previous Employer Records Check</vt:lpstr>
      <vt:lpstr>Public Interest Exclusions (PIEs)</vt:lpstr>
      <vt:lpstr>VENDORS </vt:lpstr>
      <vt:lpstr>Service Agents</vt:lpstr>
      <vt:lpstr>Common Oversight Methods</vt:lpstr>
      <vt:lpstr>Collection Sites: On-Site Review </vt:lpstr>
      <vt:lpstr>Collection Site Integrity: The Risks</vt:lpstr>
      <vt:lpstr>Collection Site Integrity: The Solutions</vt:lpstr>
      <vt:lpstr>Collection Site: CCF Review </vt:lpstr>
      <vt:lpstr>Collection Site: CCF Review </vt:lpstr>
      <vt:lpstr>PowerPoint Presentation</vt:lpstr>
      <vt:lpstr>Collection Site: CCF Review </vt:lpstr>
      <vt:lpstr>Collection Site: CCF Review </vt:lpstr>
      <vt:lpstr>Collection Site: CCF Review</vt:lpstr>
      <vt:lpstr>PowerPoint Presentation</vt:lpstr>
      <vt:lpstr>Collection Site: CCF Review </vt:lpstr>
      <vt:lpstr>PowerPoint Presentation</vt:lpstr>
      <vt:lpstr>Collection Site: CCF Review </vt:lpstr>
      <vt:lpstr>PowerPoint Presentation</vt:lpstr>
      <vt:lpstr>Collection Site: CCF Review</vt:lpstr>
      <vt:lpstr>Collection Site:  ATF Review </vt:lpstr>
      <vt:lpstr>NEXT STEPS </vt:lpstr>
      <vt:lpstr>Next Steps: Policy</vt:lpstr>
      <vt:lpstr>Next Steps: Self-Audit</vt:lpstr>
      <vt:lpstr>Next Steps:  Vendor Relations</vt:lpstr>
      <vt:lpstr>Technical Assistance</vt:lpstr>
      <vt:lpstr>www.transportation.gov/odapc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Beginner DAPM  Joseph Lofgren George Gilpatrick -Cahill Swift  FTA Drug and Alcohol National Conference [Date of Presentation]</dc:title>
  <dc:creator>George Gilpatrick</dc:creator>
  <cp:lastModifiedBy>DeCoste, Lori (Volpe)</cp:lastModifiedBy>
  <cp:revision>346</cp:revision>
  <dcterms:created xsi:type="dcterms:W3CDTF">2021-02-16T20:45:24Z</dcterms:created>
  <dcterms:modified xsi:type="dcterms:W3CDTF">2021-04-29T15:34:51Z</dcterms:modified>
</cp:coreProperties>
</file>